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59" r:id="rId3"/>
    <p:sldId id="266" r:id="rId4"/>
    <p:sldId id="261" r:id="rId5"/>
    <p:sldId id="256" r:id="rId6"/>
    <p:sldId id="260" r:id="rId7"/>
    <p:sldId id="262" r:id="rId8"/>
    <p:sldId id="265" r:id="rId9"/>
    <p:sldId id="264" r:id="rId10"/>
    <p:sldId id="267" r:id="rId11"/>
    <p:sldId id="268" r:id="rId12"/>
    <p:sldId id="269" r:id="rId13"/>
    <p:sldId id="273" r:id="rId14"/>
    <p:sldId id="274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E84"/>
    <a:srgbClr val="FF3300"/>
    <a:srgbClr val="FFBF75"/>
    <a:srgbClr val="FF9225"/>
    <a:srgbClr val="FFFFFF"/>
    <a:srgbClr val="FF5050"/>
    <a:srgbClr val="4C4C4E"/>
    <a:srgbClr val="0099FF"/>
    <a:srgbClr val="FFCC02"/>
    <a:srgbClr val="FFA9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3" autoAdjust="0"/>
    <p:restoredTop sz="93287" autoAdjust="0"/>
  </p:normalViewPr>
  <p:slideViewPr>
    <p:cSldViewPr snapToGrid="0">
      <p:cViewPr>
        <p:scale>
          <a:sx n="100" d="100"/>
          <a:sy n="100" d="100"/>
        </p:scale>
        <p:origin x="-18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1-22T19:01:26.593"/>
    </inkml:context>
    <inkml:brush xml:id="br0">
      <inkml:brushProperty name="width" value="0.12347" units="cm"/>
      <inkml:brushProperty name="height" value="0.12347" units="cm"/>
      <inkml:brushProperty name="color" value="#A6A6A6"/>
    </inkml:brush>
  </inkml:definitions>
  <inkml:trace contextRef="#ctx0" brushRef="#br0">5360 2612 768,'0'0'384,"0"0"-128,0 0 512,0 0-768,0 0 0,0 0 128,0 0 128,0 0-128,0 0 0,0 0 128,0 0 128,0 0 0,0 0 0,0 0-128,0 0 0,0 0-128,0 0 0,0 13 0,0-13 0,0 0 0,0 14 128,0-1-128,0 1 0,0 0 0,0-1 0,0 15 0,16-14 0,-16-1-128,14 1 128,-14 0-128,15-1 128,0 1-128,0-14 128,-15 27-128,15-27 128,0 14-128,1-1 0,-1 1 128,0 0 0,0 0-128,-15-14 0,15 13 0,0-13 128,0 14 128,-15-14 0,16 0-128,-1 0 128,-1 0 0,-14 0 0,16 0-128,-1-14 128,14 14-256,2-13 128,-1-1-128,-15 0 128,0 0-128,0 1 0,1-1 0,-1 14 0,-1-14 128,2 1 0,-16-1-128,15 1 128,0-1-128,-15 0 128,14 1 0,2-15 0,-16 14-128,15-13 0,0 13 0,0-13 0,0 14 0,15-15 0,-15 15-128,1-15 128,14 14 0,-15 1 0,0-1-128,0 14 128,0-14 0,15 14 0,0-13 0,-15 13 0,15 0 0,-15 0 0,16 0 0,-16 0 0,0 0 0,0 13 128,0-13-128,0 14 0,0 0 0,0-1 0,0 1 0,0 0 128,1 13-128,-2-13 0,-14 0 0,15-1 0,-15 14 0,0-13 128,0 13-128,0 1 0,0-14 0,0-1 128,-15 1-128,15 0 0,-14-1 0,14 1 0,-16-1 0,16 1 0,0 0 0,-15-1 0,15 1 0,0 0 128,-15 0-128,0-14 0,0 13 0,15 1 0,-15-1 0,0 1 0,0 0 0,0-14 0,-15 27 0,14-27 0,1 27-128,0-13 128,0 0 0,0 0 0,15-1 0,-15 1 0,15 13-128,0-14 128,0 15 0,0-15 0,15 15 0,-15-14 128,0 0-128,15-1 0,0 1 128,-15-14 0,15 13-256,-15 1 0,15-14-768,-15 0 128,16 0-512,-1-14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B7926-BFFB-4486-8108-DF2553C253F7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EB827-5557-4703-80E4-45B219C70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9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That’s</a:t>
            </a:r>
            <a:r>
              <a:rPr lang="en-US" baseline="0"/>
              <a:t> </a:t>
            </a:r>
            <a:r>
              <a:rPr lang="en-US"/>
              <a:t>71 zeros between the decimal point and the one. That’s the probability that</a:t>
            </a:r>
            <a:r>
              <a:rPr lang="en-US" baseline="0"/>
              <a:t> two irises, the colored tissue surrounding the pupils in the eyes, picked at random, will exactly match.  That is how staggeringly unique each iris pattern is … but that’s not all.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94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National Geographic was able to identify and find the real name of the Afghan girl, whose</a:t>
            </a:r>
            <a:r>
              <a:rPr lang="en-US" baseline="0"/>
              <a:t> iconic picture became a symbol for the plight of refugees throughout the world, after 17 years using iris recognition technology.  That story demonstrates the stability of the iris pattern.</a:t>
            </a:r>
          </a:p>
          <a:p>
            <a:endParaRPr lang="en-US" baseline="0"/>
          </a:p>
          <a:p>
            <a:r>
              <a:rPr lang="en-US" baseline="0"/>
              <a:t>(Her name: Sharbat Gula)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02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the capture volume …</a:t>
            </a:r>
            <a:r>
              <a:rPr lang="en-US" baseline="0"/>
              <a:t> how our approach suits our goals …. We are interested in increasing the axial capture volume …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55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Gaussian lens equation implies</a:t>
            </a:r>
            <a:r>
              <a:rPr lang="en-US" baseline="0"/>
              <a:t> that only one plane in the object space can be in focus.  I need to be very clear about mentioning that the F/# are ratios, the value depends on the diameter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94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an example.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….</a:t>
            </a:r>
          </a:p>
          <a:p>
            <a:endParaRPr lang="en-US"/>
          </a:p>
          <a:p>
            <a:r>
              <a:rPr lang="en-US"/>
              <a:t>But</a:t>
            </a:r>
            <a:r>
              <a:rPr lang="en-US" baseline="0"/>
              <a:t> if we can get a large DOF by using a smaller aperture, then why don’t we use a small aperture for extending the DOF of iris recognition systems? </a:t>
            </a:r>
          </a:p>
          <a:p>
            <a:endParaRPr lang="en-US" baseline="0"/>
          </a:p>
          <a:p>
            <a:r>
              <a:rPr lang="en-US" baseline="0"/>
              <a:t>There are a number of reasons, and here is one: </a:t>
            </a:r>
          </a:p>
          <a:p>
            <a:r>
              <a:rPr lang="en-US" baseline="0"/>
              <a:t>[[The clocks appear]]</a:t>
            </a:r>
          </a:p>
          <a:p>
            <a:r>
              <a:rPr lang="en-US" baseline="0"/>
              <a:t>It took over two orders of magnitude more time to capture the image on the right. While that’s probably OK for inanimate beings, (alt: while that is just fine for those whose time has run out ..) it is …..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69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….therefore,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15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When we started looking into this problem, the first thing we did, as most researchers would do is look at the existing solutions.  </a:t>
            </a:r>
          </a:p>
          <a:p>
            <a:endParaRPr lang="en-US" baseline="0"/>
          </a:p>
          <a:p>
            <a:pPr marL="228600" indent="-228600">
              <a:buAutoNum type="arabicPeriod"/>
            </a:pPr>
            <a:r>
              <a:rPr lang="en-US" baseline="0"/>
              <a:t>Talk in brief about the existing solutions. </a:t>
            </a:r>
          </a:p>
          <a:p>
            <a:pPr marL="228600" indent="-228600">
              <a:buAutoNum type="arabicPeriod"/>
            </a:pPr>
            <a:r>
              <a:rPr lang="en-US" baseline="0"/>
              <a:t>Talk about their disadvantages</a:t>
            </a:r>
          </a:p>
          <a:p>
            <a:pPr marL="228600" indent="-228600">
              <a:buAutoNum type="arabicPeriod"/>
            </a:pPr>
            <a:endParaRPr lang="en-US" baseline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61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[Blank slide?]</a:t>
            </a:r>
          </a:p>
          <a:p>
            <a:r>
              <a:rPr lang="en-US"/>
              <a:t>After</a:t>
            </a:r>
            <a:r>
              <a:rPr lang="en-US" baseline="0"/>
              <a:t> thinking about various ways to approach the problem, for example, using light field cameras, … we decided to invest on … scheimpflug princ…. Or using a scheimpflug camera.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12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jpg"/><Relationship Id="rId3" Type="http://schemas.openxmlformats.org/officeDocument/2006/relationships/image" Target="../media/image15.pn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17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jpg"/><Relationship Id="rId5" Type="http://schemas.openxmlformats.org/officeDocument/2006/relationships/image" Target="../media/image10.jpg"/><Relationship Id="rId15" Type="http://schemas.openxmlformats.org/officeDocument/2006/relationships/image" Target="../media/image26.jpg"/><Relationship Id="rId10" Type="http://schemas.openxmlformats.org/officeDocument/2006/relationships/image" Target="../media/image21.jpg"/><Relationship Id="rId4" Type="http://schemas.openxmlformats.org/officeDocument/2006/relationships/image" Target="../media/image16.jpg"/><Relationship Id="rId9" Type="http://schemas.openxmlformats.org/officeDocument/2006/relationships/image" Target="../media/image20.jpg"/><Relationship Id="rId1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7816" y="347083"/>
            <a:ext cx="9636369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800" b="1">
                <a:solidFill>
                  <a:srgbClr val="FF3F7A"/>
                </a:solidFill>
                <a:latin typeface="Euclid" panose="02020503060505020303" pitchFamily="18" charset="0"/>
              </a:rPr>
              <a:t>Scheimpflug with Computational Imaging to Extend </a:t>
            </a:r>
          </a:p>
          <a:p>
            <a:pPr algn="ctr">
              <a:lnSpc>
                <a:spcPct val="107000"/>
              </a:lnSpc>
            </a:pPr>
            <a:r>
              <a:rPr lang="en-US" sz="2800" b="1">
                <a:solidFill>
                  <a:srgbClr val="FF3F7A"/>
                </a:solidFill>
                <a:latin typeface="Euclid" panose="02020503060505020303" pitchFamily="18" charset="0"/>
              </a:rPr>
              <a:t>the Depth of Field of Iris Recognition Systems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40181" y="1540151"/>
            <a:ext cx="3111639" cy="2647010"/>
            <a:chOff x="3812679" y="1721018"/>
            <a:chExt cx="3111639" cy="2647010"/>
          </a:xfrm>
        </p:grpSpPr>
        <p:sp>
          <p:nvSpPr>
            <p:cNvPr id="6" name="Rectangle 5"/>
            <p:cNvSpPr/>
            <p:nvPr/>
          </p:nvSpPr>
          <p:spPr>
            <a:xfrm>
              <a:off x="3894833" y="2336703"/>
              <a:ext cx="2600325" cy="20313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Committee:</a:t>
              </a:r>
            </a:p>
            <a:p>
              <a:pPr marL="171450"/>
              <a:r>
                <a:rPr lang="en-US">
                  <a:solidFill>
                    <a:srgbClr val="0070C0"/>
                  </a:solidFill>
                </a:rPr>
                <a:t>Dr</a:t>
              </a:r>
              <a:r>
                <a:rPr lang="en-US" dirty="0">
                  <a:solidFill>
                    <a:srgbClr val="0070C0"/>
                  </a:solidFill>
                </a:rPr>
                <a:t>. Marc P. Christensen</a:t>
              </a:r>
            </a:p>
            <a:p>
              <a:pPr marL="17145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Dr. Delores M.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Etter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Dr. Dinesh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Rajan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Dr.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Panos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Papamichalis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Dr.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Yunkai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Zhou </a:t>
              </a:r>
            </a:p>
            <a:p>
              <a:endParaRPr 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12679" y="1721018"/>
              <a:ext cx="311163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Indranil Sinharoy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5009" y="3626725"/>
            <a:ext cx="10321648" cy="2692623"/>
            <a:chOff x="425009" y="3626725"/>
            <a:chExt cx="10321648" cy="26926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09" y="3626725"/>
              <a:ext cx="3855586" cy="2692623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7764879" y="4371033"/>
              <a:ext cx="2981778" cy="1773412"/>
              <a:chOff x="7594062" y="4371033"/>
              <a:chExt cx="2981778" cy="177341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0796" y="4371033"/>
                <a:ext cx="433656" cy="12508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8924" y="4487989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4062" y="4846368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9907" y="4846368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2580" y="4750921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8007" y="4846799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2184" y="4750921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39926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444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421130"/>
            <a:ext cx="6858000" cy="401574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667000" y="1287780"/>
            <a:ext cx="7002780" cy="4149090"/>
            <a:chOff x="2667000" y="1287780"/>
            <a:chExt cx="7002780" cy="4149090"/>
          </a:xfrm>
        </p:grpSpPr>
        <p:sp>
          <p:nvSpPr>
            <p:cNvPr id="15" name="Freeform: Shape 14"/>
            <p:cNvSpPr/>
            <p:nvPr/>
          </p:nvSpPr>
          <p:spPr>
            <a:xfrm>
              <a:off x="2667000" y="1287780"/>
              <a:ext cx="7002780" cy="4149090"/>
            </a:xfrm>
            <a:custGeom>
              <a:avLst/>
              <a:gdLst>
                <a:gd name="connsiteX0" fmla="*/ 1799492 w 7002780"/>
                <a:gd name="connsiteY0" fmla="*/ 763757 h 4149090"/>
                <a:gd name="connsiteX1" fmla="*/ 205153 w 7002780"/>
                <a:gd name="connsiteY1" fmla="*/ 2358096 h 4149090"/>
                <a:gd name="connsiteX2" fmla="*/ 1799492 w 7002780"/>
                <a:gd name="connsiteY2" fmla="*/ 3952435 h 4149090"/>
                <a:gd name="connsiteX3" fmla="*/ 3393831 w 7002780"/>
                <a:gd name="connsiteY3" fmla="*/ 2358096 h 4149090"/>
                <a:gd name="connsiteX4" fmla="*/ 1799492 w 7002780"/>
                <a:gd name="connsiteY4" fmla="*/ 763757 h 4149090"/>
                <a:gd name="connsiteX5" fmla="*/ 5294141 w 7002780"/>
                <a:gd name="connsiteY5" fmla="*/ 142437 h 4149090"/>
                <a:gd name="connsiteX6" fmla="*/ 3739661 w 7002780"/>
                <a:gd name="connsiteY6" fmla="*/ 1696917 h 4149090"/>
                <a:gd name="connsiteX7" fmla="*/ 5294141 w 7002780"/>
                <a:gd name="connsiteY7" fmla="*/ 3251397 h 4149090"/>
                <a:gd name="connsiteX8" fmla="*/ 6848621 w 7002780"/>
                <a:gd name="connsiteY8" fmla="*/ 1696917 h 4149090"/>
                <a:gd name="connsiteX9" fmla="*/ 5294141 w 7002780"/>
                <a:gd name="connsiteY9" fmla="*/ 142437 h 4149090"/>
                <a:gd name="connsiteX10" fmla="*/ 0 w 7002780"/>
                <a:gd name="connsiteY10" fmla="*/ 0 h 4149090"/>
                <a:gd name="connsiteX11" fmla="*/ 7002780 w 7002780"/>
                <a:gd name="connsiteY11" fmla="*/ 0 h 4149090"/>
                <a:gd name="connsiteX12" fmla="*/ 7002780 w 7002780"/>
                <a:gd name="connsiteY12" fmla="*/ 4149090 h 4149090"/>
                <a:gd name="connsiteX13" fmla="*/ 0 w 7002780"/>
                <a:gd name="connsiteY13" fmla="*/ 4149090 h 414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02780" h="4149090">
                  <a:moveTo>
                    <a:pt x="1799492" y="763757"/>
                  </a:moveTo>
                  <a:cubicBezTo>
                    <a:pt x="918963" y="763757"/>
                    <a:pt x="205153" y="1477567"/>
                    <a:pt x="205153" y="2358096"/>
                  </a:cubicBezTo>
                  <a:cubicBezTo>
                    <a:pt x="205153" y="3238625"/>
                    <a:pt x="918963" y="3952435"/>
                    <a:pt x="1799492" y="3952435"/>
                  </a:cubicBezTo>
                  <a:cubicBezTo>
                    <a:pt x="2680021" y="3952435"/>
                    <a:pt x="3393831" y="3238625"/>
                    <a:pt x="3393831" y="2358096"/>
                  </a:cubicBezTo>
                  <a:cubicBezTo>
                    <a:pt x="3393831" y="1477567"/>
                    <a:pt x="2680021" y="763757"/>
                    <a:pt x="1799492" y="763757"/>
                  </a:cubicBezTo>
                  <a:close/>
                  <a:moveTo>
                    <a:pt x="5294141" y="142437"/>
                  </a:moveTo>
                  <a:cubicBezTo>
                    <a:pt x="4435625" y="142437"/>
                    <a:pt x="3739661" y="838401"/>
                    <a:pt x="3739661" y="1696917"/>
                  </a:cubicBezTo>
                  <a:cubicBezTo>
                    <a:pt x="3739661" y="2555433"/>
                    <a:pt x="4435625" y="3251397"/>
                    <a:pt x="5294141" y="3251397"/>
                  </a:cubicBezTo>
                  <a:cubicBezTo>
                    <a:pt x="6152657" y="3251397"/>
                    <a:pt x="6848621" y="2555433"/>
                    <a:pt x="6848621" y="1696917"/>
                  </a:cubicBezTo>
                  <a:cubicBezTo>
                    <a:pt x="6848621" y="838401"/>
                    <a:pt x="6152657" y="142437"/>
                    <a:pt x="5294141" y="142437"/>
                  </a:cubicBezTo>
                  <a:close/>
                  <a:moveTo>
                    <a:pt x="0" y="0"/>
                  </a:moveTo>
                  <a:lnTo>
                    <a:pt x="7002780" y="0"/>
                  </a:lnTo>
                  <a:lnTo>
                    <a:pt x="7002780" y="4149090"/>
                  </a:lnTo>
                  <a:lnTo>
                    <a:pt x="0" y="414909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872153" y="2051537"/>
              <a:ext cx="3188677" cy="3188677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406661" y="1430217"/>
              <a:ext cx="3108960" cy="310896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64592" y="167635"/>
            <a:ext cx="120274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lens &amp; sensor in a Scheimpflug camera can rotate about independent pivots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45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421130"/>
            <a:ext cx="6858000" cy="401574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667000" y="1287780"/>
            <a:ext cx="7002780" cy="4149090"/>
            <a:chOff x="2667000" y="1287780"/>
            <a:chExt cx="7002780" cy="414909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0048" y="1417320"/>
              <a:ext cx="6858000" cy="4015740"/>
            </a:xfrm>
            <a:prstGeom prst="rect">
              <a:avLst/>
            </a:prstGeom>
          </p:spPr>
        </p:pic>
        <p:pic>
          <p:nvPicPr>
            <p:cNvPr id="3" name="sensor anim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566" y="1417320"/>
              <a:ext cx="3245047" cy="4014216"/>
            </a:xfrm>
            <a:prstGeom prst="rect">
              <a:avLst/>
            </a:prstGeom>
          </p:spPr>
        </p:pic>
        <p:pic>
          <p:nvPicPr>
            <p:cNvPr id="2" name="lens anim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0048" y="1417320"/>
              <a:ext cx="3500061" cy="4014215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2667000" y="1287780"/>
              <a:ext cx="7002780" cy="4149090"/>
              <a:chOff x="2667000" y="1287780"/>
              <a:chExt cx="7002780" cy="4149090"/>
            </a:xfrm>
          </p:grpSpPr>
          <p:sp>
            <p:nvSpPr>
              <p:cNvPr id="16" name="Freeform: Shape 15"/>
              <p:cNvSpPr/>
              <p:nvPr/>
            </p:nvSpPr>
            <p:spPr>
              <a:xfrm>
                <a:off x="2667000" y="1287780"/>
                <a:ext cx="7002780" cy="4149090"/>
              </a:xfrm>
              <a:custGeom>
                <a:avLst/>
                <a:gdLst>
                  <a:gd name="connsiteX0" fmla="*/ 1799492 w 7002780"/>
                  <a:gd name="connsiteY0" fmla="*/ 763757 h 4149090"/>
                  <a:gd name="connsiteX1" fmla="*/ 205153 w 7002780"/>
                  <a:gd name="connsiteY1" fmla="*/ 2358096 h 4149090"/>
                  <a:gd name="connsiteX2" fmla="*/ 1799492 w 7002780"/>
                  <a:gd name="connsiteY2" fmla="*/ 3952435 h 4149090"/>
                  <a:gd name="connsiteX3" fmla="*/ 3393831 w 7002780"/>
                  <a:gd name="connsiteY3" fmla="*/ 2358096 h 4149090"/>
                  <a:gd name="connsiteX4" fmla="*/ 1799492 w 7002780"/>
                  <a:gd name="connsiteY4" fmla="*/ 763757 h 4149090"/>
                  <a:gd name="connsiteX5" fmla="*/ 5294141 w 7002780"/>
                  <a:gd name="connsiteY5" fmla="*/ 142437 h 4149090"/>
                  <a:gd name="connsiteX6" fmla="*/ 3739661 w 7002780"/>
                  <a:gd name="connsiteY6" fmla="*/ 1696917 h 4149090"/>
                  <a:gd name="connsiteX7" fmla="*/ 5294141 w 7002780"/>
                  <a:gd name="connsiteY7" fmla="*/ 3251397 h 4149090"/>
                  <a:gd name="connsiteX8" fmla="*/ 6848621 w 7002780"/>
                  <a:gd name="connsiteY8" fmla="*/ 1696917 h 4149090"/>
                  <a:gd name="connsiteX9" fmla="*/ 5294141 w 7002780"/>
                  <a:gd name="connsiteY9" fmla="*/ 142437 h 4149090"/>
                  <a:gd name="connsiteX10" fmla="*/ 0 w 7002780"/>
                  <a:gd name="connsiteY10" fmla="*/ 0 h 4149090"/>
                  <a:gd name="connsiteX11" fmla="*/ 7002780 w 7002780"/>
                  <a:gd name="connsiteY11" fmla="*/ 0 h 4149090"/>
                  <a:gd name="connsiteX12" fmla="*/ 7002780 w 7002780"/>
                  <a:gd name="connsiteY12" fmla="*/ 4149090 h 4149090"/>
                  <a:gd name="connsiteX13" fmla="*/ 0 w 7002780"/>
                  <a:gd name="connsiteY13" fmla="*/ 4149090 h 4149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002780" h="4149090">
                    <a:moveTo>
                      <a:pt x="1799492" y="763757"/>
                    </a:moveTo>
                    <a:cubicBezTo>
                      <a:pt x="918963" y="763757"/>
                      <a:pt x="205153" y="1477567"/>
                      <a:pt x="205153" y="2358096"/>
                    </a:cubicBezTo>
                    <a:cubicBezTo>
                      <a:pt x="205153" y="3238625"/>
                      <a:pt x="918963" y="3952435"/>
                      <a:pt x="1799492" y="3952435"/>
                    </a:cubicBezTo>
                    <a:cubicBezTo>
                      <a:pt x="2680021" y="3952435"/>
                      <a:pt x="3393831" y="3238625"/>
                      <a:pt x="3393831" y="2358096"/>
                    </a:cubicBezTo>
                    <a:cubicBezTo>
                      <a:pt x="3393831" y="1477567"/>
                      <a:pt x="2680021" y="763757"/>
                      <a:pt x="1799492" y="763757"/>
                    </a:cubicBezTo>
                    <a:close/>
                    <a:moveTo>
                      <a:pt x="5294141" y="142437"/>
                    </a:moveTo>
                    <a:cubicBezTo>
                      <a:pt x="4435625" y="142437"/>
                      <a:pt x="3739661" y="838401"/>
                      <a:pt x="3739661" y="1696917"/>
                    </a:cubicBezTo>
                    <a:cubicBezTo>
                      <a:pt x="3739661" y="2555433"/>
                      <a:pt x="4435625" y="3251397"/>
                      <a:pt x="5294141" y="3251397"/>
                    </a:cubicBezTo>
                    <a:cubicBezTo>
                      <a:pt x="6152657" y="3251397"/>
                      <a:pt x="6848621" y="2555433"/>
                      <a:pt x="6848621" y="1696917"/>
                    </a:cubicBezTo>
                    <a:cubicBezTo>
                      <a:pt x="6848621" y="838401"/>
                      <a:pt x="6152657" y="142437"/>
                      <a:pt x="5294141" y="142437"/>
                    </a:cubicBezTo>
                    <a:close/>
                    <a:moveTo>
                      <a:pt x="0" y="0"/>
                    </a:moveTo>
                    <a:lnTo>
                      <a:pt x="7002780" y="0"/>
                    </a:lnTo>
                    <a:lnTo>
                      <a:pt x="7002780" y="4149090"/>
                    </a:lnTo>
                    <a:lnTo>
                      <a:pt x="0" y="4149090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2872153" y="2051537"/>
                <a:ext cx="3188677" cy="3188677"/>
              </a:xfrm>
              <a:prstGeom prst="ellipse">
                <a:avLst/>
              </a:prstGeom>
              <a:noFill/>
              <a:ln w="50800"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6406661" y="1430217"/>
                <a:ext cx="3108960" cy="3108960"/>
              </a:xfrm>
              <a:prstGeom prst="ellipse">
                <a:avLst/>
              </a:prstGeom>
              <a:noFill/>
              <a:ln w="50800"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164592" y="167635"/>
            <a:ext cx="120274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lens &amp; sensor in a Scheimpflug camera can rotate about independent pivots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91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>
            <a:off x="2597772" y="5424964"/>
            <a:ext cx="1250626" cy="1267754"/>
          </a:xfrm>
          <a:prstGeom prst="arc">
            <a:avLst>
              <a:gd name="adj1" fmla="val 12171531"/>
              <a:gd name="adj2" fmla="val 16294247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 hidden="1"/>
          <p:cNvCxnSpPr/>
          <p:nvPr/>
        </p:nvCxnSpPr>
        <p:spPr>
          <a:xfrm>
            <a:off x="10978648" y="1624534"/>
            <a:ext cx="0" cy="4137314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hidden="1"/>
          <p:cNvCxnSpPr/>
          <p:nvPr/>
        </p:nvCxnSpPr>
        <p:spPr>
          <a:xfrm>
            <a:off x="11222488" y="1624534"/>
            <a:ext cx="0" cy="4137314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92" y="167635"/>
            <a:ext cx="109718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Scheimpflug principle: Rotating the lens or the sensor also rotates the plane of sharp focus 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9644" y="1337114"/>
            <a:ext cx="10338801" cy="4627454"/>
          </a:xfrm>
          <a:prstGeom prst="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5" name="Straight Connector 4"/>
          <p:cNvCxnSpPr/>
          <p:nvPr/>
        </p:nvCxnSpPr>
        <p:spPr>
          <a:xfrm>
            <a:off x="869687" y="2843146"/>
            <a:ext cx="10234166" cy="0"/>
          </a:xfrm>
          <a:prstGeom prst="line">
            <a:avLst/>
          </a:prstGeom>
          <a:ln w="12700">
            <a:solidFill>
              <a:srgbClr val="F550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le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989" y="2336453"/>
            <a:ext cx="1376570" cy="995112"/>
          </a:xfrm>
          <a:prstGeom prst="rect">
            <a:avLst/>
          </a:prstGeom>
          <a:effectLst>
            <a:outerShdw blurRad="50800" dist="38100" dir="5400000" algn="ctr" rotWithShape="0">
              <a:srgbClr val="000000">
                <a:alpha val="95000"/>
              </a:srgbClr>
            </a:outerShdw>
          </a:effectLst>
        </p:spPr>
      </p:pic>
      <p:grpSp>
        <p:nvGrpSpPr>
          <p:cNvPr id="7" name="Group 6"/>
          <p:cNvGrpSpPr/>
          <p:nvPr/>
        </p:nvGrpSpPr>
        <p:grpSpPr>
          <a:xfrm>
            <a:off x="921784" y="2227817"/>
            <a:ext cx="2909203" cy="2528399"/>
            <a:chOff x="1493618" y="4842570"/>
            <a:chExt cx="1494658" cy="12990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93618" y="4842570"/>
              <a:ext cx="434112" cy="129901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90675" y="4842570"/>
              <a:ext cx="434112" cy="1299012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54164" y="4842570"/>
              <a:ext cx="434112" cy="1299012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1780921" y="1338533"/>
            <a:ext cx="1198717" cy="4627454"/>
          </a:xfrm>
          <a:prstGeom prst="rect">
            <a:avLst/>
          </a:prstGeom>
          <a:solidFill>
            <a:schemeClr val="bg2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9" name="Straight Connector 8"/>
          <p:cNvCxnSpPr/>
          <p:nvPr/>
        </p:nvCxnSpPr>
        <p:spPr>
          <a:xfrm>
            <a:off x="2391897" y="1349127"/>
            <a:ext cx="0" cy="4627454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978807" y="1616841"/>
            <a:ext cx="0" cy="4026438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972547" y="2220837"/>
            <a:ext cx="0" cy="1231047"/>
          </a:xfrm>
          <a:prstGeom prst="line">
            <a:avLst/>
          </a:prstGeom>
          <a:ln w="44450" cap="rnd">
            <a:solidFill>
              <a:srgbClr val="777777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178111" y="1616841"/>
            <a:ext cx="0" cy="402643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082837" y="1616841"/>
            <a:ext cx="0" cy="4026438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483290" y="1616841"/>
            <a:ext cx="0" cy="4026438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98000" y="2531004"/>
            <a:ext cx="1320334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6B6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Optical axis</a:t>
            </a:r>
            <a:endParaRPr lang="en-US" dirty="0">
              <a:solidFill>
                <a:srgbClr val="6B676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0300" y="4903166"/>
            <a:ext cx="3359540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sharp focus (PoSF)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40300" y="5267266"/>
            <a:ext cx="2642865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of field (DOF)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430908" y="5079097"/>
            <a:ext cx="87209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9317334" y="1700229"/>
                <a:ext cx="623440" cy="359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334" y="1700229"/>
                <a:ext cx="623440" cy="359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9864740" y="3998109"/>
            <a:ext cx="93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Arc 22"/>
          <p:cNvSpPr/>
          <p:nvPr/>
        </p:nvSpPr>
        <p:spPr>
          <a:xfrm>
            <a:off x="9632633" y="2943836"/>
            <a:ext cx="1343306" cy="1343307"/>
          </a:xfrm>
          <a:prstGeom prst="arc">
            <a:avLst>
              <a:gd name="adj1" fmla="val 21307292"/>
              <a:gd name="adj2" fmla="val 36416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8911562" y="1700229"/>
                <a:ext cx="623440" cy="367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562" y="1700229"/>
                <a:ext cx="623440" cy="367110"/>
              </a:xfrm>
              <a:prstGeom prst="rect">
                <a:avLst/>
              </a:prstGeom>
              <a:blipFill>
                <a:blip r:embed="rId6"/>
                <a:stretch>
                  <a:fillRect t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7983234" y="1700229"/>
                <a:ext cx="623440" cy="359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234" y="1700229"/>
                <a:ext cx="623440" cy="3594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>
            <a:off x="2986128" y="1361794"/>
            <a:ext cx="0" cy="4627454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771686" y="1355655"/>
            <a:ext cx="0" cy="4627454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1776101" y="5754913"/>
            <a:ext cx="1206868" cy="170346"/>
            <a:chOff x="1658502" y="5876556"/>
            <a:chExt cx="1240102" cy="17503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1658502" y="5964074"/>
              <a:ext cx="1234440" cy="0"/>
            </a:xfrm>
            <a:prstGeom prst="straightConnector1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headEnd type="arrow" w="med" len="lg"/>
              <a:tailEnd type="arrow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/>
            </p:cNvCxnSpPr>
            <p:nvPr/>
          </p:nvCxnSpPr>
          <p:spPr>
            <a:xfrm>
              <a:off x="2898604" y="5876556"/>
              <a:ext cx="0" cy="17503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>
              <a:off x="1660180" y="5876556"/>
              <a:ext cx="0" cy="17503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2097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 hidden="1"/>
          <p:cNvCxnSpPr/>
          <p:nvPr/>
        </p:nvCxnSpPr>
        <p:spPr>
          <a:xfrm flipH="1">
            <a:off x="10047295" y="2797795"/>
            <a:ext cx="952926" cy="2737411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hidden="1"/>
          <p:cNvCxnSpPr/>
          <p:nvPr/>
        </p:nvCxnSpPr>
        <p:spPr>
          <a:xfrm flipH="1">
            <a:off x="10184924" y="2797795"/>
            <a:ext cx="1062354" cy="3100814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4592" y="167635"/>
            <a:ext cx="109718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Scheimpflug principle: Rotating the lens or the sensor also rotates the plane of sharp focus 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9724" y="1335024"/>
            <a:ext cx="10337787" cy="4626795"/>
          </a:xfrm>
          <a:prstGeom prst="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4" name="Straight Connector 3"/>
          <p:cNvCxnSpPr/>
          <p:nvPr/>
        </p:nvCxnSpPr>
        <p:spPr>
          <a:xfrm>
            <a:off x="873716" y="2845382"/>
            <a:ext cx="10233162" cy="0"/>
          </a:xfrm>
          <a:prstGeom prst="line">
            <a:avLst/>
          </a:prstGeom>
          <a:ln w="9525">
            <a:solidFill>
              <a:srgbClr val="F550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964945" y="4531882"/>
            <a:ext cx="2798506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 of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sharp focus (PoSF)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921784" y="2227817"/>
            <a:ext cx="2909203" cy="2528399"/>
            <a:chOff x="1493618" y="4842570"/>
            <a:chExt cx="1494658" cy="12990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93618" y="4842570"/>
              <a:ext cx="434112" cy="129901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90675" y="4842570"/>
              <a:ext cx="434112" cy="1299012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54164" y="4842570"/>
              <a:ext cx="434112" cy="1299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 flipH="1">
            <a:off x="10016454" y="2758675"/>
            <a:ext cx="971517" cy="2850352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140000">
            <a:off x="10956037" y="2280407"/>
            <a:ext cx="0" cy="1230924"/>
          </a:xfrm>
          <a:prstGeom prst="line">
            <a:avLst/>
          </a:prstGeom>
          <a:ln w="44450" cap="rnd">
            <a:solidFill>
              <a:srgbClr val="777777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74090" y="1517237"/>
            <a:ext cx="1530468" cy="4262765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965763" y="1451746"/>
            <a:ext cx="1529170" cy="4171770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712223" y="1867436"/>
            <a:ext cx="1374187" cy="379315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8425526" y="1517237"/>
            <a:ext cx="1472714" cy="429983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le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0000">
            <a:off x="8355274" y="2457267"/>
            <a:ext cx="1364353" cy="986084"/>
          </a:xfrm>
          <a:prstGeom prst="rect">
            <a:avLst/>
          </a:prstGeom>
          <a:effectLst>
            <a:outerShdw blurRad="50800" dist="38100" dir="5400000" algn="ctr" rotWithShape="0">
              <a:srgbClr val="000000">
                <a:alpha val="95000"/>
              </a:srgbClr>
            </a:outerShdw>
          </a:effectLst>
        </p:spPr>
      </p:pic>
      <p:cxnSp>
        <p:nvCxnSpPr>
          <p:cNvPr id="16" name="Straight Connector 15"/>
          <p:cNvCxnSpPr>
            <a:cxnSpLocks noChangeAspect="1"/>
          </p:cNvCxnSpPr>
          <p:nvPr/>
        </p:nvCxnSpPr>
        <p:spPr>
          <a:xfrm rot="20580000" flipV="1">
            <a:off x="7053781" y="3024527"/>
            <a:ext cx="3135814" cy="164333"/>
          </a:xfrm>
          <a:prstGeom prst="line">
            <a:avLst/>
          </a:prstGeom>
          <a:ln w="12700" cap="rnd">
            <a:solidFill>
              <a:srgbClr val="FF66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 rot="21000000">
            <a:off x="9298699" y="2815507"/>
            <a:ext cx="56235" cy="56235"/>
          </a:xfrm>
          <a:prstGeom prst="ellipse">
            <a:avLst/>
          </a:prstGeom>
          <a:solidFill>
            <a:srgbClr val="FF2F2F">
              <a:alpha val="78000"/>
            </a:srgb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8" name="Freeform: Shape 17"/>
          <p:cNvSpPr/>
          <p:nvPr/>
        </p:nvSpPr>
        <p:spPr>
          <a:xfrm>
            <a:off x="869644" y="1338073"/>
            <a:ext cx="7915575" cy="3466536"/>
          </a:xfrm>
          <a:custGeom>
            <a:avLst/>
            <a:gdLst>
              <a:gd name="connsiteX0" fmla="*/ 4067175 w 4067175"/>
              <a:gd name="connsiteY0" fmla="*/ 1781175 h 1781175"/>
              <a:gd name="connsiteX1" fmla="*/ 0 w 4067175"/>
              <a:gd name="connsiteY1" fmla="*/ 609600 h 1781175"/>
              <a:gd name="connsiteX2" fmla="*/ 3175 w 4067175"/>
              <a:gd name="connsiteY2" fmla="*/ 0 h 1781175"/>
              <a:gd name="connsiteX3" fmla="*/ 473075 w 4067175"/>
              <a:gd name="connsiteY3" fmla="*/ 3175 h 1781175"/>
              <a:gd name="connsiteX4" fmla="*/ 4067175 w 4067175"/>
              <a:gd name="connsiteY4" fmla="*/ 1781175 h 178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7175" h="1781175">
                <a:moveTo>
                  <a:pt x="4067175" y="1781175"/>
                </a:moveTo>
                <a:lnTo>
                  <a:pt x="0" y="609600"/>
                </a:lnTo>
                <a:cubicBezTo>
                  <a:pt x="1058" y="406400"/>
                  <a:pt x="2117" y="203200"/>
                  <a:pt x="3175" y="0"/>
                </a:cubicBezTo>
                <a:lnTo>
                  <a:pt x="473075" y="3175"/>
                </a:lnTo>
                <a:lnTo>
                  <a:pt x="4067175" y="1781175"/>
                </a:lnTo>
                <a:close/>
              </a:path>
            </a:pathLst>
          </a:custGeom>
          <a:solidFill>
            <a:schemeClr val="bg2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Arc 18"/>
          <p:cNvSpPr/>
          <p:nvPr/>
        </p:nvSpPr>
        <p:spPr>
          <a:xfrm rot="1556217">
            <a:off x="5777779" y="3402178"/>
            <a:ext cx="1343175" cy="1343174"/>
          </a:xfrm>
          <a:prstGeom prst="arc">
            <a:avLst>
              <a:gd name="adj1" fmla="val 20579855"/>
              <a:gd name="adj2" fmla="val 2790707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21000000">
            <a:off x="10944141" y="2815505"/>
            <a:ext cx="56235" cy="56235"/>
          </a:xfrm>
          <a:prstGeom prst="ellipse">
            <a:avLst/>
          </a:prstGeom>
          <a:solidFill>
            <a:srgbClr val="FF2F2F">
              <a:alpha val="78000"/>
            </a:srgb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TextBox 20"/>
          <p:cNvSpPr txBox="1"/>
          <p:nvPr/>
        </p:nvSpPr>
        <p:spPr>
          <a:xfrm rot="20367733">
            <a:off x="6889979" y="3193287"/>
            <a:ext cx="1376533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6B6767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Optical axis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14951" y="2274994"/>
            <a:ext cx="2514685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of field (DOF)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Arc 23"/>
          <p:cNvSpPr/>
          <p:nvPr/>
        </p:nvSpPr>
        <p:spPr>
          <a:xfrm>
            <a:off x="5010825" y="2219666"/>
            <a:ext cx="1343175" cy="1343174"/>
          </a:xfrm>
          <a:prstGeom prst="arc">
            <a:avLst>
              <a:gd name="adj1" fmla="val 8519488"/>
              <a:gd name="adj2" fmla="val 12330192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961872" y="1871839"/>
            <a:ext cx="858894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Arc 25"/>
          <p:cNvSpPr/>
          <p:nvPr/>
        </p:nvSpPr>
        <p:spPr>
          <a:xfrm>
            <a:off x="9976017" y="2072597"/>
            <a:ext cx="1343175" cy="1343174"/>
          </a:xfrm>
          <a:prstGeom prst="arc">
            <a:avLst>
              <a:gd name="adj1" fmla="val 16459473"/>
              <a:gd name="adj2" fmla="val 18802953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>
            <a:grpSpLocks noChangeAspect="1"/>
          </p:cNvGrpSpPr>
          <p:nvPr/>
        </p:nvGrpSpPr>
        <p:grpSpPr>
          <a:xfrm rot="20460000">
            <a:off x="7656518" y="1881406"/>
            <a:ext cx="1943325" cy="372406"/>
            <a:chOff x="3877518" y="2242829"/>
            <a:chExt cx="998518" cy="1913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4555732" y="2242829"/>
                  <a:ext cx="320304" cy="1846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732" y="2242829"/>
                  <a:ext cx="320304" cy="1846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4354464" y="2245551"/>
                  <a:ext cx="320304" cy="188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4464" y="2245551"/>
                  <a:ext cx="320304" cy="188628"/>
                </a:xfrm>
                <a:prstGeom prst="rect">
                  <a:avLst/>
                </a:prstGeom>
                <a:blipFill>
                  <a:blip r:embed="rId6"/>
                  <a:stretch>
                    <a:fillRect t="-21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3877518" y="2245310"/>
                  <a:ext cx="320304" cy="1846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518" y="2245310"/>
                  <a:ext cx="320304" cy="18468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" name="Straight Connector 28"/>
          <p:cNvCxnSpPr/>
          <p:nvPr/>
        </p:nvCxnSpPr>
        <p:spPr>
          <a:xfrm>
            <a:off x="921643" y="1723702"/>
            <a:ext cx="9535055" cy="3729724"/>
          </a:xfrm>
          <a:prstGeom prst="line">
            <a:avLst/>
          </a:prstGeom>
          <a:ln w="12700" cap="rnd">
            <a:solidFill>
              <a:srgbClr val="00FF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91942" y="2531367"/>
            <a:ext cx="9554558" cy="2761105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797910" y="1355575"/>
            <a:ext cx="8666790" cy="4259148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000868" y="2685425"/>
            <a:ext cx="2324622" cy="2239118"/>
            <a:chOff x="5000868" y="2685425"/>
            <a:chExt cx="2324622" cy="2239118"/>
          </a:xfrm>
        </p:grpSpPr>
        <p:sp>
          <p:nvSpPr>
            <p:cNvPr id="22" name="Arc 21"/>
            <p:cNvSpPr/>
            <p:nvPr/>
          </p:nvSpPr>
          <p:spPr>
            <a:xfrm>
              <a:off x="5086370" y="2685425"/>
              <a:ext cx="2239120" cy="2239118"/>
            </a:xfrm>
            <a:prstGeom prst="arc">
              <a:avLst>
                <a:gd name="adj1" fmla="val 10993417"/>
                <a:gd name="adj2" fmla="val 13149602"/>
              </a:avLst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headEnd type="arrow" w="med" len="lg"/>
              <a:tailEnd type="arrow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cxnSpLocks/>
            </p:cNvCxnSpPr>
            <p:nvPr/>
          </p:nvCxnSpPr>
          <p:spPr>
            <a:xfrm rot="6300000">
              <a:off x="5088387" y="3655737"/>
              <a:ext cx="0" cy="17503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cxnSpLocks/>
            </p:cNvCxnSpPr>
            <p:nvPr/>
          </p:nvCxnSpPr>
          <p:spPr>
            <a:xfrm rot="6960000">
              <a:off x="5342506" y="3009540"/>
              <a:ext cx="0" cy="17503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7820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18" y="2187074"/>
            <a:ext cx="2774396" cy="2240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94" t="1024" r="-653" b="50000"/>
          <a:stretch/>
        </p:blipFill>
        <p:spPr>
          <a:xfrm>
            <a:off x="5935844" y="2418839"/>
            <a:ext cx="1371600" cy="1402931"/>
          </a:xfrm>
          <a:prstGeom prst="ellipse">
            <a:avLst/>
          </a:prstGeom>
        </p:spPr>
      </p:pic>
      <p:sp>
        <p:nvSpPr>
          <p:cNvPr id="4" name="Oval 3"/>
          <p:cNvSpPr/>
          <p:nvPr/>
        </p:nvSpPr>
        <p:spPr>
          <a:xfrm>
            <a:off x="4972798" y="2734939"/>
            <a:ext cx="850392" cy="850392"/>
          </a:xfrm>
          <a:prstGeom prst="ellipse">
            <a:avLst/>
          </a:prstGeom>
          <a:solidFill>
            <a:srgbClr val="0070C0">
              <a:alpha val="21000"/>
            </a:srgbClr>
          </a:solidFill>
          <a:ln w="6350">
            <a:solidFill>
              <a:schemeClr val="accent1">
                <a:lumMod val="75000"/>
                <a:alpha val="26000"/>
              </a:schemeClr>
            </a:solidFill>
          </a:ln>
          <a:effectLst/>
          <a:scene3d>
            <a:camera prst="orthographicFront"/>
            <a:lightRig rig="threePt" dir="t">
              <a:rot lat="0" lon="0" rev="9600000"/>
            </a:lightRig>
          </a:scene3d>
          <a:sp3d extrusionH="342900" prstMaterial="metal">
            <a:bevelT w="298450" h="19685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743496" y="2422738"/>
            <a:ext cx="1371600" cy="1399032"/>
            <a:chOff x="8315096" y="3604598"/>
            <a:chExt cx="1371600" cy="13990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54" t="11551" r="6928" b="60360"/>
            <a:stretch/>
          </p:blipFill>
          <p:spPr>
            <a:xfrm>
              <a:off x="8329385" y="3642702"/>
              <a:ext cx="1301008" cy="1330726"/>
            </a:xfrm>
            <a:prstGeom prst="ellipse">
              <a:avLst/>
            </a:prstGeom>
          </p:spPr>
        </p:pic>
        <p:sp>
          <p:nvSpPr>
            <p:cNvPr id="13" name="Freeform: Shape 12"/>
            <p:cNvSpPr/>
            <p:nvPr/>
          </p:nvSpPr>
          <p:spPr>
            <a:xfrm>
              <a:off x="8315096" y="3604598"/>
              <a:ext cx="1371600" cy="1399032"/>
            </a:xfrm>
            <a:custGeom>
              <a:avLst/>
              <a:gdLst>
                <a:gd name="connsiteX0" fmla="*/ 669672 w 1371600"/>
                <a:gd name="connsiteY0" fmla="*/ 269875 h 1399032"/>
                <a:gd name="connsiteX1" fmla="*/ 244476 w 1371600"/>
                <a:gd name="connsiteY1" fmla="*/ 695071 h 1399032"/>
                <a:gd name="connsiteX2" fmla="*/ 669672 w 1371600"/>
                <a:gd name="connsiteY2" fmla="*/ 1120267 h 1399032"/>
                <a:gd name="connsiteX3" fmla="*/ 1094868 w 1371600"/>
                <a:gd name="connsiteY3" fmla="*/ 695071 h 1399032"/>
                <a:gd name="connsiteX4" fmla="*/ 669672 w 1371600"/>
                <a:gd name="connsiteY4" fmla="*/ 269875 h 1399032"/>
                <a:gd name="connsiteX5" fmla="*/ 0 w 1371600"/>
                <a:gd name="connsiteY5" fmla="*/ 0 h 1399032"/>
                <a:gd name="connsiteX6" fmla="*/ 1371600 w 1371600"/>
                <a:gd name="connsiteY6" fmla="*/ 0 h 1399032"/>
                <a:gd name="connsiteX7" fmla="*/ 1371600 w 1371600"/>
                <a:gd name="connsiteY7" fmla="*/ 1399032 h 1399032"/>
                <a:gd name="connsiteX8" fmla="*/ 0 w 1371600"/>
                <a:gd name="connsiteY8" fmla="*/ 1399032 h 139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1600" h="1399032">
                  <a:moveTo>
                    <a:pt x="669672" y="269875"/>
                  </a:moveTo>
                  <a:cubicBezTo>
                    <a:pt x="434843" y="269875"/>
                    <a:pt x="244476" y="460242"/>
                    <a:pt x="244476" y="695071"/>
                  </a:cubicBezTo>
                  <a:cubicBezTo>
                    <a:pt x="244476" y="929900"/>
                    <a:pt x="434843" y="1120267"/>
                    <a:pt x="669672" y="1120267"/>
                  </a:cubicBezTo>
                  <a:cubicBezTo>
                    <a:pt x="904501" y="1120267"/>
                    <a:pt x="1094868" y="929900"/>
                    <a:pt x="1094868" y="695071"/>
                  </a:cubicBezTo>
                  <a:cubicBezTo>
                    <a:pt x="1094868" y="460242"/>
                    <a:pt x="904501" y="269875"/>
                    <a:pt x="669672" y="269875"/>
                  </a:cubicBezTo>
                  <a:close/>
                  <a:moveTo>
                    <a:pt x="0" y="0"/>
                  </a:moveTo>
                  <a:lnTo>
                    <a:pt x="1371600" y="0"/>
                  </a:lnTo>
                  <a:lnTo>
                    <a:pt x="1371600" y="1399032"/>
                  </a:lnTo>
                  <a:lnTo>
                    <a:pt x="0" y="1399032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554693" y="3878918"/>
              <a:ext cx="850392" cy="850392"/>
            </a:xfrm>
            <a:prstGeom prst="ellipse">
              <a:avLst/>
            </a:prstGeom>
            <a:solidFill>
              <a:srgbClr val="0070C0">
                <a:alpha val="21000"/>
              </a:srgbClr>
            </a:solidFill>
            <a:ln w="6350">
              <a:solidFill>
                <a:schemeClr val="accent1">
                  <a:lumMod val="75000"/>
                  <a:alpha val="26000"/>
                </a:schemeClr>
              </a:solidFill>
            </a:ln>
            <a:scene3d>
              <a:camera prst="orthographicFront"/>
              <a:lightRig rig="threePt" dir="t">
                <a:rot lat="0" lon="0" rev="9600000"/>
              </a:lightRig>
            </a:scene3d>
            <a:sp3d extrusionH="342900" prstMaterial="metal">
              <a:bevelT w="298450" h="19685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64592" y="167635"/>
            <a:ext cx="120510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“entrance pupil” is the image of the stop formed by the front lens elements</a:t>
            </a:r>
          </a:p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and the “exit pupil” is the image of the stop formed by the rear lens elements 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315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5217" y="2911761"/>
            <a:ext cx="12282435" cy="948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600" b="1">
                <a:solidFill>
                  <a:srgbClr val="FF5050"/>
                </a:solidFill>
                <a:latin typeface="Euclid" panose="02020503060505020303" pitchFamily="18" charset="0"/>
                <a:cs typeface="Times New Roman" panose="02020603050405020304" pitchFamily="18" charset="0"/>
              </a:rPr>
              <a:t>0.000000000000000000000000000000000000000000000000000000000000000000000001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53010" y="4508205"/>
            <a:ext cx="1485984" cy="769441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spc="10">
                <a:solidFill>
                  <a:srgbClr val="FF5050"/>
                </a:solidFill>
                <a:latin typeface="Euclid" panose="02020503060505020303" pitchFamily="18" charset="0"/>
              </a:rPr>
              <a:t>Unique</a:t>
            </a:r>
            <a:endParaRPr lang="en-US" sz="3200" b="1" spc="10">
              <a:solidFill>
                <a:srgbClr val="FF5050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68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4013" y="5993831"/>
            <a:ext cx="3280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Found after 17 years, in 2002.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18068" y="578093"/>
            <a:ext cx="4381500" cy="5340096"/>
            <a:chOff x="6724650" y="390525"/>
            <a:chExt cx="4381500" cy="5340096"/>
          </a:xfrm>
        </p:grpSpPr>
        <p:sp>
          <p:nvSpPr>
            <p:cNvPr id="15" name="Rectangle 14"/>
            <p:cNvSpPr/>
            <p:nvPr/>
          </p:nvSpPr>
          <p:spPr>
            <a:xfrm>
              <a:off x="6724650" y="390525"/>
              <a:ext cx="4381500" cy="534009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2" descr="C:\Users\Indranil\Documents\TEMP\AfghanGirlImages\afghan_girl_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0880" y="676450"/>
              <a:ext cx="3749040" cy="4768246"/>
            </a:xfrm>
            <a:prstGeom prst="rect">
              <a:avLst/>
            </a:prstGeom>
            <a:ln w="44450">
              <a:solidFill>
                <a:schemeClr val="bg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992433" y="578093"/>
            <a:ext cx="4381500" cy="5340096"/>
            <a:chOff x="1133475" y="390525"/>
            <a:chExt cx="4381500" cy="5340096"/>
          </a:xfrm>
        </p:grpSpPr>
        <p:sp>
          <p:nvSpPr>
            <p:cNvPr id="13" name="Rectangle 12"/>
            <p:cNvSpPr/>
            <p:nvPr/>
          </p:nvSpPr>
          <p:spPr>
            <a:xfrm>
              <a:off x="1133475" y="390525"/>
              <a:ext cx="4381500" cy="534009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4000"/>
                      </a14:imgEffect>
                      <a14:imgEffect>
                        <a14:saturation sat="1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2" t="5769" r="15241" b="14615"/>
            <a:stretch/>
          </p:blipFill>
          <p:spPr>
            <a:xfrm>
              <a:off x="1440280" y="698992"/>
              <a:ext cx="3749040" cy="4732021"/>
            </a:xfrm>
            <a:prstGeom prst="rect">
              <a:avLst/>
            </a:prstGeom>
            <a:ln w="44450">
              <a:solidFill>
                <a:schemeClr val="bg1"/>
              </a:solidFill>
              <a:miter lim="800000"/>
            </a:ln>
          </p:spPr>
        </p:pic>
      </p:grpSp>
      <p:sp>
        <p:nvSpPr>
          <p:cNvPr id="6" name="TextBox 5"/>
          <p:cNvSpPr txBox="1"/>
          <p:nvPr/>
        </p:nvSpPr>
        <p:spPr>
          <a:xfrm>
            <a:off x="839215" y="5993831"/>
            <a:ext cx="468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12 years old, refugee camp, Pakistan, 1984.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09042" y="6551547"/>
            <a:ext cx="4198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[Photographs by Steve McCurry, National Geographic.]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9571" y="3136613"/>
            <a:ext cx="1312859" cy="769441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spc="10">
                <a:solidFill>
                  <a:srgbClr val="FFFF00"/>
                </a:solidFill>
                <a:latin typeface="Euclid" panose="02020503060505020303" pitchFamily="18" charset="0"/>
              </a:rPr>
              <a:t>Stable</a:t>
            </a:r>
            <a:endParaRPr lang="en-US" sz="3200" b="1" spc="10">
              <a:solidFill>
                <a:srgbClr val="FFFF00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48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34211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Iris recognition is an 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079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64971" y="2354366"/>
            <a:ext cx="620889" cy="185791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4391" y="2037813"/>
            <a:ext cx="620889" cy="185791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12354" y="2152113"/>
            <a:ext cx="672564" cy="20125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98046" y="2650125"/>
            <a:ext cx="693335" cy="207469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foregroundMark x1="77863" y1="54315" x2="77863" y2="54315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4809" y1="48731" x2="74809" y2="48731"/>
                        <a14:backgroundMark x1="25954" y1="48985" x2="25954" y2="48985"/>
                        <a14:backgroundMark x1="25954" y1="53553" x2="25954" y2="53553"/>
                        <a14:backgroundMark x1="74046" y1="53046" x2="74046" y2="53046"/>
                        <a14:backgroundMark x1="74046" y1="57868" x2="74046" y2="57868"/>
                        <a14:backgroundMark x1="74046" y1="56345" x2="74046" y2="56345"/>
                        <a14:backgroundMark x1="70992" y1="30203" x2="70992" y2="3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49618" y="2489624"/>
            <a:ext cx="693335" cy="207469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" name="Cube 1"/>
          <p:cNvSpPr/>
          <p:nvPr/>
        </p:nvSpPr>
        <p:spPr>
          <a:xfrm>
            <a:off x="1615155" y="2029764"/>
            <a:ext cx="4161802" cy="1037522"/>
          </a:xfrm>
          <a:prstGeom prst="cube">
            <a:avLst>
              <a:gd name="adj" fmla="val 46083"/>
            </a:avLst>
          </a:prstGeom>
          <a:solidFill>
            <a:schemeClr val="tx1">
              <a:alpha val="36000"/>
            </a:schemeClr>
          </a:solidFill>
          <a:ln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615154" y="2508674"/>
            <a:ext cx="1" cy="558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15154" y="2028290"/>
            <a:ext cx="475182" cy="4803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619919" y="2508674"/>
            <a:ext cx="36707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32830" y="156168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91479" y="261198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54095" y="1894162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585812" y="1839540"/>
            <a:ext cx="2020033" cy="1544889"/>
            <a:chOff x="6772274" y="1028700"/>
            <a:chExt cx="2020033" cy="154488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0" name="Ink 39"/>
                <p14:cNvContentPartPr/>
                <p14:nvPr/>
              </p14:nvContentPartPr>
              <p14:xfrm>
                <a:off x="8328069" y="1671599"/>
                <a:ext cx="391047" cy="290113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16186" y="1656141"/>
                  <a:ext cx="419133" cy="32174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oup 40"/>
            <p:cNvGrpSpPr/>
            <p:nvPr/>
          </p:nvGrpSpPr>
          <p:grpSpPr>
            <a:xfrm rot="21148218" flipH="1">
              <a:off x="6772274" y="1028700"/>
              <a:ext cx="1698079" cy="789469"/>
              <a:chOff x="7327900" y="1028700"/>
              <a:chExt cx="2930524" cy="1362456"/>
            </a:xfrm>
          </p:grpSpPr>
          <p:sp>
            <p:nvSpPr>
              <p:cNvPr id="42" name="Freeform: Shape 41"/>
              <p:cNvSpPr/>
              <p:nvPr/>
            </p:nvSpPr>
            <p:spPr>
              <a:xfrm>
                <a:off x="7327900" y="1028700"/>
                <a:ext cx="2286000" cy="1362456"/>
              </a:xfrm>
              <a:custGeom>
                <a:avLst/>
                <a:gdLst>
                  <a:gd name="connsiteX0" fmla="*/ 228594 w 2870200"/>
                  <a:gd name="connsiteY0" fmla="*/ 0 h 1362456"/>
                  <a:gd name="connsiteX1" fmla="*/ 901700 w 2870200"/>
                  <a:gd name="connsiteY1" fmla="*/ 0 h 1362456"/>
                  <a:gd name="connsiteX2" fmla="*/ 2565406 w 2870200"/>
                  <a:gd name="connsiteY2" fmla="*/ 0 h 1362456"/>
                  <a:gd name="connsiteX3" fmla="*/ 2870200 w 2870200"/>
                  <a:gd name="connsiteY3" fmla="*/ 0 h 1362456"/>
                  <a:gd name="connsiteX4" fmla="*/ 2870200 w 2870200"/>
                  <a:gd name="connsiteY4" fmla="*/ 1362456 h 1362456"/>
                  <a:gd name="connsiteX5" fmla="*/ 901700 w 2870200"/>
                  <a:gd name="connsiteY5" fmla="*/ 1362456 h 1362456"/>
                  <a:gd name="connsiteX6" fmla="*/ 901700 w 2870200"/>
                  <a:gd name="connsiteY6" fmla="*/ 1358900 h 1362456"/>
                  <a:gd name="connsiteX7" fmla="*/ 228594 w 2870200"/>
                  <a:gd name="connsiteY7" fmla="*/ 1358900 h 1362456"/>
                  <a:gd name="connsiteX8" fmla="*/ 0 w 2870200"/>
                  <a:gd name="connsiteY8" fmla="*/ 1130306 h 1362456"/>
                  <a:gd name="connsiteX9" fmla="*/ 0 w 2870200"/>
                  <a:gd name="connsiteY9" fmla="*/ 228594 h 1362456"/>
                  <a:gd name="connsiteX10" fmla="*/ 228594 w 2870200"/>
                  <a:gd name="connsiteY10" fmla="*/ 0 h 1362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70200" h="1362456">
                    <a:moveTo>
                      <a:pt x="228594" y="0"/>
                    </a:moveTo>
                    <a:lnTo>
                      <a:pt x="901700" y="0"/>
                    </a:lnTo>
                    <a:lnTo>
                      <a:pt x="2565406" y="0"/>
                    </a:lnTo>
                    <a:lnTo>
                      <a:pt x="2870200" y="0"/>
                    </a:lnTo>
                    <a:lnTo>
                      <a:pt x="2870200" y="1362456"/>
                    </a:lnTo>
                    <a:lnTo>
                      <a:pt x="901700" y="1362456"/>
                    </a:lnTo>
                    <a:lnTo>
                      <a:pt x="901700" y="1358900"/>
                    </a:lnTo>
                    <a:lnTo>
                      <a:pt x="228594" y="1358900"/>
                    </a:lnTo>
                    <a:cubicBezTo>
                      <a:pt x="102345" y="1358900"/>
                      <a:pt x="0" y="1256555"/>
                      <a:pt x="0" y="1130306"/>
                    </a:cubicBezTo>
                    <a:lnTo>
                      <a:pt x="0" y="228594"/>
                    </a:lnTo>
                    <a:cubicBezTo>
                      <a:pt x="0" y="102345"/>
                      <a:pt x="102345" y="0"/>
                      <a:pt x="228594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9613900" y="1240028"/>
                <a:ext cx="241300" cy="939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9855199" y="1338453"/>
                <a:ext cx="403225" cy="742950"/>
              </a:xfrm>
              <a:prstGeom prst="rect">
                <a:avLst/>
              </a:prstGeom>
              <a:solidFill>
                <a:srgbClr val="4C4C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/>
              <p:cNvSpPr/>
              <p:nvPr/>
            </p:nvSpPr>
            <p:spPr>
              <a:xfrm>
                <a:off x="7553326" y="1243204"/>
                <a:ext cx="892175" cy="117477"/>
              </a:xfrm>
              <a:prstGeom prst="roundRect">
                <a:avLst>
                  <a:gd name="adj" fmla="val 4645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Rounded Corners 45"/>
              <p:cNvSpPr/>
              <p:nvPr/>
            </p:nvSpPr>
            <p:spPr>
              <a:xfrm>
                <a:off x="7553326" y="1447991"/>
                <a:ext cx="892175" cy="117477"/>
              </a:xfrm>
              <a:prstGeom prst="roundRect">
                <a:avLst>
                  <a:gd name="adj" fmla="val 4645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/>
              <p:cNvSpPr/>
              <p:nvPr/>
            </p:nvSpPr>
            <p:spPr>
              <a:xfrm>
                <a:off x="7553326" y="1652778"/>
                <a:ext cx="892175" cy="117477"/>
              </a:xfrm>
              <a:prstGeom prst="roundRect">
                <a:avLst>
                  <a:gd name="adj" fmla="val 4645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 flipH="1">
              <a:off x="7936828" y="2161979"/>
              <a:ext cx="717498" cy="1271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3840000" flipH="1">
              <a:off x="7534552" y="1935664"/>
              <a:ext cx="582829" cy="1271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/>
            <p:cNvSpPr/>
            <p:nvPr/>
          </p:nvSpPr>
          <p:spPr>
            <a:xfrm flipH="1">
              <a:off x="8654327" y="1880837"/>
              <a:ext cx="137980" cy="692752"/>
            </a:xfrm>
            <a:custGeom>
              <a:avLst/>
              <a:gdLst>
                <a:gd name="connsiteX0" fmla="*/ 0 w 280987"/>
                <a:gd name="connsiteY0" fmla="*/ 0 h 1195543"/>
                <a:gd name="connsiteX1" fmla="*/ 98425 w 280987"/>
                <a:gd name="connsiteY1" fmla="*/ 0 h 1195543"/>
                <a:gd name="connsiteX2" fmla="*/ 244474 w 280987"/>
                <a:gd name="connsiteY2" fmla="*/ 0 h 1195543"/>
                <a:gd name="connsiteX3" fmla="*/ 247650 w 280987"/>
                <a:gd name="connsiteY3" fmla="*/ 0 h 1195543"/>
                <a:gd name="connsiteX4" fmla="*/ 247650 w 280987"/>
                <a:gd name="connsiteY4" fmla="*/ 1316 h 1195543"/>
                <a:gd name="connsiteX5" fmla="*/ 270293 w 280987"/>
                <a:gd name="connsiteY5" fmla="*/ 10694 h 1195543"/>
                <a:gd name="connsiteX6" fmla="*/ 280987 w 280987"/>
                <a:gd name="connsiteY6" fmla="*/ 36513 h 1195543"/>
                <a:gd name="connsiteX7" fmla="*/ 280987 w 280987"/>
                <a:gd name="connsiteY7" fmla="*/ 1159030 h 1195543"/>
                <a:gd name="connsiteX8" fmla="*/ 270293 w 280987"/>
                <a:gd name="connsiteY8" fmla="*/ 1184849 h 1195543"/>
                <a:gd name="connsiteX9" fmla="*/ 247650 w 280987"/>
                <a:gd name="connsiteY9" fmla="*/ 1194228 h 1195543"/>
                <a:gd name="connsiteX10" fmla="*/ 247650 w 280987"/>
                <a:gd name="connsiteY10" fmla="*/ 1195543 h 1195543"/>
                <a:gd name="connsiteX11" fmla="*/ 244474 w 280987"/>
                <a:gd name="connsiteY11" fmla="*/ 1195543 h 1195543"/>
                <a:gd name="connsiteX12" fmla="*/ 98425 w 280987"/>
                <a:gd name="connsiteY12" fmla="*/ 1195543 h 1195543"/>
                <a:gd name="connsiteX13" fmla="*/ 0 w 280987"/>
                <a:gd name="connsiteY13" fmla="*/ 1195543 h 119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987" h="1195543">
                  <a:moveTo>
                    <a:pt x="0" y="0"/>
                  </a:moveTo>
                  <a:lnTo>
                    <a:pt x="98425" y="0"/>
                  </a:lnTo>
                  <a:lnTo>
                    <a:pt x="244474" y="0"/>
                  </a:lnTo>
                  <a:lnTo>
                    <a:pt x="247650" y="0"/>
                  </a:lnTo>
                  <a:lnTo>
                    <a:pt x="247650" y="1316"/>
                  </a:lnTo>
                  <a:lnTo>
                    <a:pt x="270293" y="10694"/>
                  </a:lnTo>
                  <a:cubicBezTo>
                    <a:pt x="276901" y="17302"/>
                    <a:pt x="280987" y="26430"/>
                    <a:pt x="280987" y="36513"/>
                  </a:cubicBezTo>
                  <a:lnTo>
                    <a:pt x="280987" y="1159030"/>
                  </a:lnTo>
                  <a:cubicBezTo>
                    <a:pt x="280987" y="1169113"/>
                    <a:pt x="276901" y="1178241"/>
                    <a:pt x="270293" y="1184849"/>
                  </a:cubicBezTo>
                  <a:lnTo>
                    <a:pt x="247650" y="1194228"/>
                  </a:lnTo>
                  <a:lnTo>
                    <a:pt x="247650" y="1195543"/>
                  </a:lnTo>
                  <a:lnTo>
                    <a:pt x="244474" y="1195543"/>
                  </a:lnTo>
                  <a:lnTo>
                    <a:pt x="98425" y="1195543"/>
                  </a:lnTo>
                  <a:lnTo>
                    <a:pt x="0" y="119554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 flipH="1">
              <a:off x="7787809" y="2077351"/>
              <a:ext cx="286999" cy="292519"/>
              <a:chOff x="7486651" y="4200525"/>
              <a:chExt cx="495300" cy="504825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7486651" y="4200525"/>
                <a:ext cx="495300" cy="50482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7588856" y="4304695"/>
                <a:ext cx="290890" cy="29648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 flipH="1">
              <a:off x="7537223" y="1599849"/>
              <a:ext cx="347711" cy="347711"/>
              <a:chOff x="5600700" y="4229100"/>
              <a:chExt cx="600075" cy="60007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5600700" y="4229100"/>
                <a:ext cx="600075" cy="60007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724525" y="4352925"/>
                <a:ext cx="352425" cy="35242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" name="Straight Connector 9"/>
          <p:cNvCxnSpPr/>
          <p:nvPr/>
        </p:nvCxnSpPr>
        <p:spPr>
          <a:xfrm>
            <a:off x="5647174" y="4564318"/>
            <a:ext cx="3917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23798" y="4724819"/>
            <a:ext cx="181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Standoff distance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4592" y="167635"/>
            <a:ext cx="113803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Demonstration of capture volume improvement using AFS in the laboratory</a:t>
            </a:r>
          </a:p>
        </p:txBody>
      </p:sp>
    </p:spTree>
    <p:extLst>
      <p:ext uri="{BB962C8B-B14F-4D97-AF65-F5344CB8AC3E}">
        <p14:creationId xmlns:p14="http://schemas.microsoft.com/office/powerpoint/2010/main" val="1142756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732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depth of field (DOF) is the limited range of distances in the scene that appear sharp in the image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grpSp>
        <p:nvGrpSpPr>
          <p:cNvPr id="28" name="with DOF boundaries"/>
          <p:cNvGrpSpPr/>
          <p:nvPr/>
        </p:nvGrpSpPr>
        <p:grpSpPr>
          <a:xfrm>
            <a:off x="549990" y="1612671"/>
            <a:ext cx="10372035" cy="1930474"/>
            <a:chOff x="750950" y="1974399"/>
            <a:chExt cx="10372035" cy="1930474"/>
          </a:xfrm>
        </p:grpSpPr>
        <p:sp>
          <p:nvSpPr>
            <p:cNvPr id="10" name="Rectangle 9"/>
            <p:cNvSpPr/>
            <p:nvPr/>
          </p:nvSpPr>
          <p:spPr>
            <a:xfrm>
              <a:off x="10662183" y="2623797"/>
              <a:ext cx="460802" cy="615979"/>
            </a:xfrm>
            <a:prstGeom prst="rect">
              <a:avLst/>
            </a:prstGeom>
            <a:solidFill>
              <a:srgbClr val="00B050">
                <a:alpha val="67000"/>
              </a:srgb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837" y="2220570"/>
              <a:ext cx="1407847" cy="1422436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3446541" y="2939635"/>
              <a:ext cx="5532120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0128783" y="2943656"/>
              <a:ext cx="74980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9385467" y="2939635"/>
              <a:ext cx="24688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9747417" y="2942395"/>
              <a:ext cx="91440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884507" y="1974399"/>
              <a:ext cx="1153575" cy="193047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65000"/>
              </a:scheme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2379223" y="2939626"/>
              <a:ext cx="106984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1809221" y="1974399"/>
              <a:ext cx="1153575" cy="1930474"/>
            </a:xfrm>
            <a:prstGeom prst="rect">
              <a:avLst/>
            </a:prstGeom>
            <a:solidFill>
              <a:srgbClr val="FF9225">
                <a:alpha val="65000"/>
              </a:srgb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1278541" y="2934131"/>
              <a:ext cx="106984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750950" y="1974399"/>
              <a:ext cx="1153575" cy="193047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65000"/>
              </a:scheme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without DOF boundaries"/>
          <p:cNvGrpSpPr/>
          <p:nvPr/>
        </p:nvGrpSpPr>
        <p:grpSpPr>
          <a:xfrm>
            <a:off x="1608261" y="1612671"/>
            <a:ext cx="9313764" cy="1930474"/>
            <a:chOff x="1809221" y="1974399"/>
            <a:chExt cx="9313764" cy="1930474"/>
          </a:xfrm>
        </p:grpSpPr>
        <p:sp>
          <p:nvSpPr>
            <p:cNvPr id="30" name="Rectangle 29"/>
            <p:cNvSpPr/>
            <p:nvPr/>
          </p:nvSpPr>
          <p:spPr>
            <a:xfrm>
              <a:off x="10662183" y="2623797"/>
              <a:ext cx="460802" cy="615979"/>
            </a:xfrm>
            <a:prstGeom prst="rect">
              <a:avLst/>
            </a:prstGeom>
            <a:solidFill>
              <a:srgbClr val="00B050">
                <a:alpha val="67000"/>
              </a:srgb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837" y="2220570"/>
              <a:ext cx="1407847" cy="1422436"/>
            </a:xfrm>
            <a:prstGeom prst="rect">
              <a:avLst/>
            </a:prstGeom>
          </p:spPr>
        </p:pic>
        <p:cxnSp>
          <p:nvCxnSpPr>
            <p:cNvPr id="32" name="Straight Connector 31"/>
            <p:cNvCxnSpPr/>
            <p:nvPr/>
          </p:nvCxnSpPr>
          <p:spPr>
            <a:xfrm>
              <a:off x="2367962" y="2939635"/>
              <a:ext cx="6610699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0128783" y="2943656"/>
              <a:ext cx="74980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9385467" y="2939635"/>
              <a:ext cx="24688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9747417" y="2942395"/>
              <a:ext cx="91440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1809221" y="1974399"/>
              <a:ext cx="1153575" cy="1930474"/>
            </a:xfrm>
            <a:prstGeom prst="rect">
              <a:avLst/>
            </a:prstGeom>
            <a:solidFill>
              <a:srgbClr val="FF9225">
                <a:alpha val="65000"/>
              </a:srgb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5486010" y="2590684"/>
                <a:ext cx="6669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i="1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en-US">
                  <a:solidFill>
                    <a:srgbClr val="FF5050"/>
                  </a:solidFill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010" y="2590684"/>
                <a:ext cx="6669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10042750" y="2590684"/>
                <a:ext cx="4293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99FF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𝑣</m:t>
                      </m:r>
                    </m:oMath>
                  </m:oMathPara>
                </a14:m>
                <a:endParaRPr lang="en-US" sz="2400">
                  <a:solidFill>
                    <a:srgbClr val="0099FF"/>
                  </a:solidFill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750" y="2590684"/>
                <a:ext cx="42934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4445568" y="3481991"/>
            <a:ext cx="3547733" cy="724494"/>
            <a:chOff x="4549503" y="4309242"/>
            <a:chExt cx="3547733" cy="72449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6571754" y="4309242"/>
                  <a:ext cx="1525482" cy="7244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99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US" sz="2000"/>
                </a:p>
              </p:txBody>
            </p:sp>
          </mc:Choice>
          <mc:Fallback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1754" y="4309242"/>
                  <a:ext cx="1525482" cy="72449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/>
            <p:cNvSpPr txBox="1"/>
            <p:nvPr/>
          </p:nvSpPr>
          <p:spPr>
            <a:xfrm>
              <a:off x="4549503" y="4469999"/>
              <a:ext cx="20708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Gaussian formula: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9666623" y="1284900"/>
            <a:ext cx="148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Aperture stop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410100" y="1928933"/>
            <a:ext cx="13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plane</a:t>
            </a:r>
          </a:p>
        </p:txBody>
      </p:sp>
      <p:sp>
        <p:nvSpPr>
          <p:cNvPr id="72" name="Arc 71"/>
          <p:cNvSpPr/>
          <p:nvPr/>
        </p:nvSpPr>
        <p:spPr>
          <a:xfrm>
            <a:off x="9314641" y="1476984"/>
            <a:ext cx="1083690" cy="1083690"/>
          </a:xfrm>
          <a:prstGeom prst="arc">
            <a:avLst>
              <a:gd name="adj1" fmla="val 11086398"/>
              <a:gd name="adj2" fmla="val 1531436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9529228" y="837913"/>
            <a:ext cx="15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Lens elements</a:t>
            </a:r>
          </a:p>
        </p:txBody>
      </p:sp>
      <p:sp>
        <p:nvSpPr>
          <p:cNvPr id="74" name="Arc 73"/>
          <p:cNvSpPr/>
          <p:nvPr/>
        </p:nvSpPr>
        <p:spPr>
          <a:xfrm>
            <a:off x="8868284" y="1019404"/>
            <a:ext cx="1645920" cy="1645920"/>
          </a:xfrm>
          <a:prstGeom prst="arc">
            <a:avLst>
              <a:gd name="adj1" fmla="val 10798597"/>
              <a:gd name="adj2" fmla="val 15751382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c 74"/>
          <p:cNvSpPr/>
          <p:nvPr/>
        </p:nvSpPr>
        <p:spPr>
          <a:xfrm>
            <a:off x="9755429" y="1845596"/>
            <a:ext cx="366597" cy="366597"/>
          </a:xfrm>
          <a:prstGeom prst="arc">
            <a:avLst>
              <a:gd name="adj1" fmla="val 11086398"/>
              <a:gd name="adj2" fmla="val 1531436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9845264" y="1644601"/>
            <a:ext cx="15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Lens elements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1071978" y="3005015"/>
            <a:ext cx="2167300" cy="369332"/>
            <a:chOff x="1272938" y="3949570"/>
            <a:chExt cx="2167300" cy="369332"/>
          </a:xfrm>
        </p:grpSpPr>
        <p:grpSp>
          <p:nvGrpSpPr>
            <p:cNvPr id="86" name="Group 85"/>
            <p:cNvGrpSpPr/>
            <p:nvPr/>
          </p:nvGrpSpPr>
          <p:grpSpPr>
            <a:xfrm>
              <a:off x="1272938" y="4042858"/>
              <a:ext cx="2167300" cy="175037"/>
              <a:chOff x="2105577" y="5096467"/>
              <a:chExt cx="2167300" cy="175037"/>
            </a:xfrm>
          </p:grpSpPr>
          <p:cxnSp>
            <p:nvCxnSpPr>
              <p:cNvPr id="87" name="Straight Arrow Connector 86"/>
              <p:cNvCxnSpPr/>
              <p:nvPr/>
            </p:nvCxnSpPr>
            <p:spPr>
              <a:xfrm flipV="1">
                <a:off x="2105577" y="5183985"/>
                <a:ext cx="2167128" cy="0"/>
              </a:xfrm>
              <a:prstGeom prst="straightConnector1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  <a:headEnd type="arrow" w="med" len="lg"/>
                <a:tailEnd type="arrow" w="med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cxnSpLocks/>
              </p:cNvCxnSpPr>
              <p:nvPr/>
            </p:nvCxnSpPr>
            <p:spPr>
              <a:xfrm>
                <a:off x="4272877" y="5096467"/>
                <a:ext cx="0" cy="175037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cxnSpLocks/>
              </p:cNvCxnSpPr>
              <p:nvPr/>
            </p:nvCxnSpPr>
            <p:spPr>
              <a:xfrm>
                <a:off x="2107527" y="5096467"/>
                <a:ext cx="0" cy="175037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2042528" y="3949570"/>
              <a:ext cx="646331" cy="369332"/>
            </a:xfrm>
            <a:prstGeom prst="rect">
              <a:avLst/>
            </a:prstGeom>
            <a:solidFill>
              <a:srgbClr val="FFBF75"/>
            </a:solidFill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DOF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9218" y="4958838"/>
            <a:ext cx="12073564" cy="1829967"/>
            <a:chOff x="8978" y="4707633"/>
            <a:chExt cx="12073564" cy="1829967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10589685" y="5425469"/>
              <a:ext cx="732648" cy="0"/>
            </a:xfrm>
            <a:prstGeom prst="line">
              <a:avLst/>
            </a:prstGeom>
            <a:ln w="1238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820948" y="5425469"/>
              <a:ext cx="732648" cy="0"/>
            </a:xfrm>
            <a:prstGeom prst="line">
              <a:avLst/>
            </a:prstGeom>
            <a:ln w="1238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350103" y="4876800"/>
              <a:ext cx="1460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Shallow DOF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310931" y="4876800"/>
              <a:ext cx="1238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 DOF</a:t>
              </a:r>
            </a:p>
          </p:txBody>
        </p:sp>
        <p:sp>
          <p:nvSpPr>
            <p:cNvPr id="79" name="Arrow: Down 78"/>
            <p:cNvSpPr/>
            <p:nvPr/>
          </p:nvSpPr>
          <p:spPr>
            <a:xfrm rot="16200000">
              <a:off x="11553327" y="5163531"/>
              <a:ext cx="534556" cy="523875"/>
            </a:xfrm>
            <a:prstGeom prst="downArrow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5050"/>
                </a:solidFill>
              </a:endParaRPr>
            </a:p>
          </p:txBody>
        </p:sp>
        <p:sp>
          <p:nvSpPr>
            <p:cNvPr id="80" name="Arrow: Down 79"/>
            <p:cNvSpPr/>
            <p:nvPr/>
          </p:nvSpPr>
          <p:spPr>
            <a:xfrm rot="5400000" flipH="1">
              <a:off x="3638" y="5163531"/>
              <a:ext cx="534556" cy="523875"/>
            </a:xfrm>
            <a:prstGeom prst="downArrow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5050"/>
                </a:solidFill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1797515" y="4707634"/>
              <a:ext cx="1371600" cy="1829966"/>
              <a:chOff x="1797515" y="4707634"/>
              <a:chExt cx="1371600" cy="1829966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2121758" y="6137490"/>
                <a:ext cx="7183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F/5.6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1797515" y="4707634"/>
                <a:ext cx="1371600" cy="1402931"/>
                <a:chOff x="1797515" y="4707634"/>
                <a:chExt cx="1371600" cy="1402931"/>
              </a:xfrm>
            </p:grpSpPr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396" t="49560" r="445" b="1464"/>
                <a:stretch/>
              </p:blipFill>
              <p:spPr>
                <a:xfrm>
                  <a:off x="1797515" y="4707634"/>
                  <a:ext cx="1371600" cy="1402931"/>
                </a:xfrm>
                <a:prstGeom prst="rect">
                  <a:avLst/>
                </a:prstGeom>
              </p:spPr>
            </p:pic>
            <p:sp>
              <p:nvSpPr>
                <p:cNvPr id="94" name="Oval 93"/>
                <p:cNvSpPr/>
                <p:nvPr/>
              </p:nvSpPr>
              <p:spPr>
                <a:xfrm>
                  <a:off x="2071606" y="5003759"/>
                  <a:ext cx="850392" cy="850392"/>
                </a:xfrm>
                <a:prstGeom prst="ellipse">
                  <a:avLst/>
                </a:prstGeom>
                <a:solidFill>
                  <a:srgbClr val="0070C0">
                    <a:alpha val="21000"/>
                  </a:srgbClr>
                </a:solidFill>
                <a:ln w="6350">
                  <a:solidFill>
                    <a:schemeClr val="accent1">
                      <a:lumMod val="75000"/>
                      <a:alpha val="26000"/>
                    </a:schemeClr>
                  </a:solidFill>
                </a:ln>
                <a:scene3d>
                  <a:camera prst="orthographicFront"/>
                  <a:lightRig rig="threePt" dir="t">
                    <a:rot lat="0" lon="0" rev="9600000"/>
                  </a:lightRig>
                </a:scene3d>
                <a:sp3d extrusionH="342900" prstMaterial="metal">
                  <a:bevelT w="298450" h="19685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2" name="Group 101"/>
            <p:cNvGrpSpPr/>
            <p:nvPr/>
          </p:nvGrpSpPr>
          <p:grpSpPr>
            <a:xfrm>
              <a:off x="3573555" y="4707634"/>
              <a:ext cx="1371600" cy="1829966"/>
              <a:chOff x="3573555" y="4707634"/>
              <a:chExt cx="1371600" cy="1829966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4002480" y="6137490"/>
                <a:ext cx="5243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F/8</a:t>
                </a: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3573555" y="4707634"/>
                <a:ext cx="1371600" cy="1402931"/>
                <a:chOff x="3573555" y="4707634"/>
                <a:chExt cx="1371600" cy="1402931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422" t="50000" r="33419" b="1024"/>
                <a:stretch/>
              </p:blipFill>
              <p:spPr>
                <a:xfrm>
                  <a:off x="3573555" y="4707634"/>
                  <a:ext cx="1371600" cy="1402931"/>
                </a:xfrm>
                <a:prstGeom prst="rect">
                  <a:avLst/>
                </a:prstGeom>
              </p:spPr>
            </p:pic>
            <p:sp>
              <p:nvSpPr>
                <p:cNvPr id="95" name="Oval 94"/>
                <p:cNvSpPr/>
                <p:nvPr/>
              </p:nvSpPr>
              <p:spPr>
                <a:xfrm>
                  <a:off x="3827694" y="4983902"/>
                  <a:ext cx="850392" cy="850392"/>
                </a:xfrm>
                <a:prstGeom prst="ellipse">
                  <a:avLst/>
                </a:prstGeom>
                <a:solidFill>
                  <a:srgbClr val="0070C0">
                    <a:alpha val="21000"/>
                  </a:srgbClr>
                </a:solidFill>
                <a:ln w="6350">
                  <a:solidFill>
                    <a:schemeClr val="accent1">
                      <a:lumMod val="75000"/>
                      <a:alpha val="26000"/>
                    </a:schemeClr>
                  </a:solidFill>
                </a:ln>
                <a:scene3d>
                  <a:camera prst="orthographicFront"/>
                  <a:lightRig rig="threePt" dir="t">
                    <a:rot lat="0" lon="0" rev="9600000"/>
                  </a:lightRig>
                </a:scene3d>
                <a:sp3d extrusionH="342900" prstMaterial="metal">
                  <a:bevelT w="298450" h="19685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" name="Group 103"/>
            <p:cNvGrpSpPr/>
            <p:nvPr/>
          </p:nvGrpSpPr>
          <p:grpSpPr>
            <a:xfrm>
              <a:off x="5349595" y="4707634"/>
              <a:ext cx="1371600" cy="1829966"/>
              <a:chOff x="5349595" y="4707634"/>
              <a:chExt cx="1371600" cy="1829966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5712387" y="6137490"/>
                <a:ext cx="654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F/11</a:t>
                </a:r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5349595" y="4707634"/>
                <a:ext cx="1371600" cy="1402931"/>
                <a:chOff x="5349595" y="4707634"/>
                <a:chExt cx="1371600" cy="1402931"/>
              </a:xfrm>
            </p:grpSpPr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494" t="1024" r="-653" b="50000"/>
                <a:stretch/>
              </p:blipFill>
              <p:spPr>
                <a:xfrm>
                  <a:off x="5349595" y="4707634"/>
                  <a:ext cx="1371600" cy="1402931"/>
                </a:xfrm>
                <a:prstGeom prst="rect">
                  <a:avLst/>
                </a:prstGeom>
              </p:spPr>
            </p:pic>
            <p:sp>
              <p:nvSpPr>
                <p:cNvPr id="96" name="Oval 95"/>
                <p:cNvSpPr/>
                <p:nvPr/>
              </p:nvSpPr>
              <p:spPr>
                <a:xfrm>
                  <a:off x="5595263" y="4974376"/>
                  <a:ext cx="850392" cy="850392"/>
                </a:xfrm>
                <a:prstGeom prst="ellipse">
                  <a:avLst/>
                </a:prstGeom>
                <a:solidFill>
                  <a:srgbClr val="0070C0">
                    <a:alpha val="21000"/>
                  </a:srgbClr>
                </a:solidFill>
                <a:ln w="6350">
                  <a:solidFill>
                    <a:schemeClr val="accent1">
                      <a:lumMod val="75000"/>
                      <a:alpha val="26000"/>
                    </a:schemeClr>
                  </a:solidFill>
                </a:ln>
                <a:scene3d>
                  <a:camera prst="orthographicFront"/>
                  <a:lightRig rig="threePt" dir="t">
                    <a:rot lat="0" lon="0" rev="9600000"/>
                  </a:lightRig>
                </a:scene3d>
                <a:sp3d extrusionH="342900" prstMaterial="metal">
                  <a:bevelT w="298450" h="19685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7125635" y="4757874"/>
              <a:ext cx="1371600" cy="1779726"/>
              <a:chOff x="7125635" y="4757874"/>
              <a:chExt cx="1371600" cy="1779726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7487578" y="6137490"/>
                <a:ext cx="654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F/16</a:t>
                </a: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7125635" y="4757874"/>
                <a:ext cx="1371600" cy="1402931"/>
                <a:chOff x="7125635" y="4757874"/>
                <a:chExt cx="1371600" cy="1402931"/>
              </a:xfrm>
            </p:grpSpPr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598" t="2724" r="32242" b="48300"/>
                <a:stretch/>
              </p:blipFill>
              <p:spPr>
                <a:xfrm>
                  <a:off x="7125635" y="4757874"/>
                  <a:ext cx="1371600" cy="1402931"/>
                </a:xfrm>
                <a:prstGeom prst="rect">
                  <a:avLst/>
                </a:prstGeom>
              </p:spPr>
            </p:pic>
            <p:sp>
              <p:nvSpPr>
                <p:cNvPr id="97" name="Oval 96"/>
                <p:cNvSpPr/>
                <p:nvPr/>
              </p:nvSpPr>
              <p:spPr>
                <a:xfrm>
                  <a:off x="7362256" y="4983902"/>
                  <a:ext cx="850392" cy="850392"/>
                </a:xfrm>
                <a:prstGeom prst="ellipse">
                  <a:avLst/>
                </a:prstGeom>
                <a:solidFill>
                  <a:srgbClr val="0070C0">
                    <a:alpha val="21000"/>
                  </a:srgbClr>
                </a:solidFill>
                <a:ln w="6350">
                  <a:solidFill>
                    <a:schemeClr val="accent1">
                      <a:lumMod val="75000"/>
                      <a:alpha val="26000"/>
                    </a:schemeClr>
                  </a:solidFill>
                </a:ln>
                <a:scene3d>
                  <a:camera prst="orthographicFront"/>
                  <a:lightRig rig="threePt" dir="t">
                    <a:rot lat="0" lon="0" rev="9600000"/>
                  </a:lightRig>
                </a:scene3d>
                <a:sp3d extrusionH="342900" prstMaterial="metal">
                  <a:bevelT w="298450" h="19685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8901676" y="4707633"/>
              <a:ext cx="1371600" cy="1829967"/>
              <a:chOff x="8901676" y="4707633"/>
              <a:chExt cx="1371600" cy="1829967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9315471" y="6137490"/>
                <a:ext cx="654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F/22</a:t>
                </a:r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8901676" y="4707633"/>
                <a:ext cx="1371600" cy="1402931"/>
                <a:chOff x="8901676" y="4707633"/>
                <a:chExt cx="1371600" cy="1402931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8" t="1017" r="66393" b="50007"/>
                <a:stretch/>
              </p:blipFill>
              <p:spPr>
                <a:xfrm>
                  <a:off x="8901676" y="4707633"/>
                  <a:ext cx="1371600" cy="1402931"/>
                </a:xfrm>
                <a:prstGeom prst="rect">
                  <a:avLst/>
                </a:prstGeom>
              </p:spPr>
            </p:pic>
            <p:sp>
              <p:nvSpPr>
                <p:cNvPr id="98" name="Oval 97"/>
                <p:cNvSpPr/>
                <p:nvPr/>
              </p:nvSpPr>
              <p:spPr>
                <a:xfrm>
                  <a:off x="9167043" y="4979139"/>
                  <a:ext cx="850392" cy="850392"/>
                </a:xfrm>
                <a:prstGeom prst="ellipse">
                  <a:avLst/>
                </a:prstGeom>
                <a:solidFill>
                  <a:srgbClr val="0070C0">
                    <a:alpha val="21000"/>
                  </a:srgbClr>
                </a:solidFill>
                <a:ln w="6350">
                  <a:solidFill>
                    <a:schemeClr val="accent1">
                      <a:lumMod val="75000"/>
                      <a:alpha val="26000"/>
                    </a:schemeClr>
                  </a:solidFill>
                </a:ln>
                <a:scene3d>
                  <a:camera prst="orthographicFront"/>
                  <a:lightRig rig="threePt" dir="t">
                    <a:rot lat="0" lon="0" rev="9600000"/>
                  </a:lightRig>
                </a:scene3d>
                <a:sp3d extrusionH="342900" prstMaterial="metal">
                  <a:bevelT w="298450" h="19685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10" name="TextBox 109"/>
          <p:cNvSpPr txBox="1"/>
          <p:nvPr/>
        </p:nvSpPr>
        <p:spPr>
          <a:xfrm>
            <a:off x="1506123" y="3759293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 of sharp focus (PoSF)</a:t>
            </a:r>
          </a:p>
        </p:txBody>
      </p:sp>
    </p:spTree>
    <p:extLst>
      <p:ext uri="{BB962C8B-B14F-4D97-AF65-F5344CB8AC3E}">
        <p14:creationId xmlns:p14="http://schemas.microsoft.com/office/powerpoint/2010/main" val="386726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7329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In traditional cameras the DOF is usually controlled by the aperture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05869" y="1276140"/>
            <a:ext cx="5033303" cy="4949420"/>
            <a:chOff x="605869" y="1276140"/>
            <a:chExt cx="5033303" cy="49494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869" y="1276140"/>
              <a:ext cx="5033303" cy="436413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631472" y="5856228"/>
              <a:ext cx="297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Shallow DOF,  aperture: F/2.8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555651" y="1278588"/>
            <a:ext cx="5030480" cy="4946972"/>
            <a:chOff x="6555651" y="1278588"/>
            <a:chExt cx="5030480" cy="49469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651" y="1278588"/>
              <a:ext cx="5030480" cy="436168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726815" y="5856228"/>
              <a:ext cx="2694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 DOF,  aperture: F/32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26486" y="1300997"/>
            <a:ext cx="7252305" cy="1584198"/>
            <a:chOff x="4326486" y="1300997"/>
            <a:chExt cx="7252305" cy="15841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3382" y="1300997"/>
              <a:ext cx="1295409" cy="158049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6486" y="1300997"/>
              <a:ext cx="1298448" cy="1584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734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20274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It is impossible to get high resolution, large DOF &amp; high SNR simultaneously </a:t>
            </a:r>
          </a:p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in traditional imaging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66344" y="1405849"/>
            <a:ext cx="3332902" cy="2533473"/>
            <a:chOff x="266344" y="1405849"/>
            <a:chExt cx="3332902" cy="2533473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0320" y="2697480"/>
              <a:ext cx="1005840" cy="122503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44" y="1405849"/>
              <a:ext cx="2157984" cy="2533473"/>
            </a:xfrm>
            <a:prstGeom prst="rect">
              <a:avLst/>
            </a:prstGeom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5" name="Group 14"/>
            <p:cNvGrpSpPr/>
            <p:nvPr/>
          </p:nvGrpSpPr>
          <p:grpSpPr>
            <a:xfrm>
              <a:off x="2526470" y="1444605"/>
              <a:ext cx="1072776" cy="1097280"/>
              <a:chOff x="2526470" y="1444605"/>
              <a:chExt cx="1072776" cy="1097280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41" t="51024"/>
              <a:stretch/>
            </p:blipFill>
            <p:spPr>
              <a:xfrm>
                <a:off x="2526470" y="1444605"/>
                <a:ext cx="1072776" cy="1097280"/>
              </a:xfrm>
              <a:prstGeom prst="rect">
                <a:avLst/>
              </a:prstGeom>
            </p:spPr>
          </p:pic>
          <p:sp>
            <p:nvSpPr>
              <p:cNvPr id="50" name="Oval 49"/>
              <p:cNvSpPr/>
              <p:nvPr/>
            </p:nvSpPr>
            <p:spPr>
              <a:xfrm>
                <a:off x="2736087" y="1643847"/>
                <a:ext cx="667553" cy="667553"/>
              </a:xfrm>
              <a:prstGeom prst="ellipse">
                <a:avLst/>
              </a:prstGeom>
              <a:solidFill>
                <a:srgbClr val="0070C0">
                  <a:alpha val="21000"/>
                </a:srgbClr>
              </a:solidFill>
              <a:ln w="6350">
                <a:solidFill>
                  <a:schemeClr val="accent1">
                    <a:lumMod val="75000"/>
                    <a:alpha val="26000"/>
                  </a:schemeClr>
                </a:solidFill>
              </a:ln>
              <a:scene3d>
                <a:camera prst="orthographicFront"/>
                <a:lightRig rig="threePt" dir="t">
                  <a:rot lat="0" lon="0" rev="9600000"/>
                </a:lightRig>
              </a:scene3d>
              <a:sp3d extrusionH="342900" prstMaterial="metal">
                <a:bevelT w="298450" h="19685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4442871" y="1405849"/>
            <a:ext cx="3336547" cy="2533474"/>
            <a:chOff x="4442871" y="1405849"/>
            <a:chExt cx="3336547" cy="2533474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9128" y="2697480"/>
              <a:ext cx="1005840" cy="122719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2871" y="1405849"/>
              <a:ext cx="2157984" cy="2533474"/>
            </a:xfrm>
            <a:prstGeom prst="rect">
              <a:avLst/>
            </a:prstGeom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3" name="Group 12"/>
            <p:cNvGrpSpPr/>
            <p:nvPr/>
          </p:nvGrpSpPr>
          <p:grpSpPr>
            <a:xfrm>
              <a:off x="6706642" y="1425153"/>
              <a:ext cx="1072776" cy="1097280"/>
              <a:chOff x="6706642" y="1425153"/>
              <a:chExt cx="1072776" cy="1097280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8" t="1017" r="66393" b="50007"/>
              <a:stretch/>
            </p:blipFill>
            <p:spPr>
              <a:xfrm>
                <a:off x="6706642" y="1425153"/>
                <a:ext cx="1072776" cy="1097280"/>
              </a:xfrm>
              <a:prstGeom prst="rect">
                <a:avLst/>
              </a:prstGeom>
            </p:spPr>
          </p:pic>
          <p:sp>
            <p:nvSpPr>
              <p:cNvPr id="51" name="Oval 50"/>
              <p:cNvSpPr/>
              <p:nvPr/>
            </p:nvSpPr>
            <p:spPr>
              <a:xfrm>
                <a:off x="6911634" y="1638038"/>
                <a:ext cx="667553" cy="667553"/>
              </a:xfrm>
              <a:prstGeom prst="ellipse">
                <a:avLst/>
              </a:prstGeom>
              <a:solidFill>
                <a:srgbClr val="0070C0">
                  <a:alpha val="21000"/>
                </a:srgbClr>
              </a:solidFill>
              <a:ln w="6350">
                <a:solidFill>
                  <a:schemeClr val="accent1">
                    <a:lumMod val="75000"/>
                    <a:alpha val="26000"/>
                  </a:schemeClr>
                </a:solidFill>
              </a:ln>
              <a:scene3d>
                <a:camera prst="orthographicFront"/>
                <a:lightRig rig="threePt" dir="t">
                  <a:rot lat="0" lon="0" rev="9600000"/>
                </a:lightRig>
              </a:scene3d>
              <a:sp3d extrusionH="342900" prstMaterial="metal">
                <a:bevelT w="298450" h="19685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8623043" y="1331361"/>
            <a:ext cx="3328014" cy="2607961"/>
            <a:chOff x="8623043" y="1331361"/>
            <a:chExt cx="3328014" cy="2607961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08792" y="2697480"/>
              <a:ext cx="1005840" cy="122503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3043" y="1405849"/>
              <a:ext cx="2157984" cy="2533473"/>
            </a:xfrm>
            <a:prstGeom prst="rect">
              <a:avLst/>
            </a:prstGeom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" name="Group 5"/>
            <p:cNvGrpSpPr/>
            <p:nvPr/>
          </p:nvGrpSpPr>
          <p:grpSpPr>
            <a:xfrm>
              <a:off x="10878281" y="1331361"/>
              <a:ext cx="1072776" cy="1097280"/>
              <a:chOff x="10878281" y="1331361"/>
              <a:chExt cx="1072776" cy="1097280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8" t="1017" r="66393" b="50007"/>
              <a:stretch/>
            </p:blipFill>
            <p:spPr>
              <a:xfrm>
                <a:off x="10878281" y="1331361"/>
                <a:ext cx="1072776" cy="1097280"/>
              </a:xfrm>
              <a:prstGeom prst="rect">
                <a:avLst/>
              </a:prstGeom>
            </p:spPr>
          </p:pic>
          <p:sp>
            <p:nvSpPr>
              <p:cNvPr id="57" name="Oval 56"/>
              <p:cNvSpPr/>
              <p:nvPr/>
            </p:nvSpPr>
            <p:spPr>
              <a:xfrm>
                <a:off x="11083273" y="1543843"/>
                <a:ext cx="667553" cy="667553"/>
              </a:xfrm>
              <a:prstGeom prst="ellipse">
                <a:avLst/>
              </a:prstGeom>
              <a:solidFill>
                <a:srgbClr val="0070C0">
                  <a:alpha val="21000"/>
                </a:srgbClr>
              </a:solidFill>
              <a:ln w="6350">
                <a:solidFill>
                  <a:schemeClr val="accent1">
                    <a:lumMod val="75000"/>
                    <a:alpha val="26000"/>
                  </a:schemeClr>
                </a:solidFill>
              </a:ln>
              <a:scene3d>
                <a:camera prst="orthographicFront"/>
                <a:lightRig rig="threePt" dir="t">
                  <a:rot lat="0" lon="0" rev="9600000"/>
                </a:lightRig>
              </a:scene3d>
              <a:sp3d extrusionH="342900" prstMaterial="metal">
                <a:bevelT w="298450" h="19685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266344" y="1880001"/>
            <a:ext cx="2241828" cy="4755307"/>
            <a:chOff x="269457" y="1880001"/>
            <a:chExt cx="2241828" cy="4755307"/>
          </a:xfrm>
        </p:grpSpPr>
        <p:sp>
          <p:nvSpPr>
            <p:cNvPr id="23" name="Rectangle 22"/>
            <p:cNvSpPr/>
            <p:nvPr/>
          </p:nvSpPr>
          <p:spPr>
            <a:xfrm>
              <a:off x="1237918" y="2367706"/>
              <a:ext cx="160774" cy="16077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stCxn id="23" idx="2"/>
              <a:endCxn id="7" idx="0"/>
            </p:cNvCxnSpPr>
            <p:nvPr/>
          </p:nvCxnSpPr>
          <p:spPr>
            <a:xfrm>
              <a:off x="1318305" y="2528480"/>
              <a:ext cx="0" cy="1995288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988436" y="3011790"/>
              <a:ext cx="160774" cy="160774"/>
            </a:xfrm>
            <a:prstGeom prst="rect">
              <a:avLst/>
            </a:prstGeom>
            <a:noFill/>
            <a:ln w="15875">
              <a:solidFill>
                <a:srgbClr val="01DA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26" idx="2"/>
            </p:cNvCxnSpPr>
            <p:nvPr/>
          </p:nvCxnSpPr>
          <p:spPr>
            <a:xfrm>
              <a:off x="2068823" y="3172564"/>
              <a:ext cx="0" cy="2560320"/>
            </a:xfrm>
            <a:prstGeom prst="line">
              <a:avLst/>
            </a:prstGeom>
            <a:ln w="12700">
              <a:solidFill>
                <a:srgbClr val="01DAE5">
                  <a:alpha val="69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 hidden="1"/>
            <p:cNvSpPr/>
            <p:nvPr/>
          </p:nvSpPr>
          <p:spPr>
            <a:xfrm>
              <a:off x="708216" y="1880001"/>
              <a:ext cx="160774" cy="160774"/>
            </a:xfrm>
            <a:prstGeom prst="rect">
              <a:avLst/>
            </a:prstGeom>
            <a:noFill/>
            <a:ln>
              <a:solidFill>
                <a:srgbClr val="FF9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 hidden="1"/>
            <p:cNvCxnSpPr>
              <a:stCxn id="28" idx="2"/>
            </p:cNvCxnSpPr>
            <p:nvPr/>
          </p:nvCxnSpPr>
          <p:spPr>
            <a:xfrm>
              <a:off x="788603" y="2040775"/>
              <a:ext cx="0" cy="2148840"/>
            </a:xfrm>
            <a:prstGeom prst="line">
              <a:avLst/>
            </a:prstGeom>
            <a:ln w="12700">
              <a:solidFill>
                <a:srgbClr val="FF9225">
                  <a:alpha val="7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hidden="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57" y="4179386"/>
              <a:ext cx="721673" cy="740664"/>
            </a:xfrm>
            <a:prstGeom prst="rect">
              <a:avLst/>
            </a:prstGeom>
            <a:ln w="12700">
              <a:solidFill>
                <a:srgbClr val="FF9225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45" y="4523768"/>
              <a:ext cx="868680" cy="891540"/>
            </a:xfrm>
            <a:prstGeom prst="rect">
              <a:avLst/>
            </a:prstGeom>
            <a:ln w="15875">
              <a:solidFill>
                <a:srgbClr val="FF0000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05" y="5743768"/>
              <a:ext cx="868680" cy="891540"/>
            </a:xfrm>
            <a:prstGeom prst="rect">
              <a:avLst/>
            </a:prstGeom>
            <a:ln w="15875">
              <a:solidFill>
                <a:srgbClr val="01DAE5"/>
              </a:solidFill>
            </a:ln>
          </p:spPr>
        </p:pic>
      </p:grpSp>
      <p:grpSp>
        <p:nvGrpSpPr>
          <p:cNvPr id="44" name="Group 43"/>
          <p:cNvGrpSpPr/>
          <p:nvPr/>
        </p:nvGrpSpPr>
        <p:grpSpPr>
          <a:xfrm>
            <a:off x="4442871" y="1881678"/>
            <a:ext cx="2256335" cy="4752289"/>
            <a:chOff x="4036321" y="1881678"/>
            <a:chExt cx="2256335" cy="4752289"/>
          </a:xfrm>
        </p:grpSpPr>
        <p:sp>
          <p:nvSpPr>
            <p:cNvPr id="30" name="Rectangle 29"/>
            <p:cNvSpPr/>
            <p:nvPr/>
          </p:nvSpPr>
          <p:spPr>
            <a:xfrm>
              <a:off x="5027820" y="2369383"/>
              <a:ext cx="160774" cy="16077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30" idx="2"/>
            </p:cNvCxnSpPr>
            <p:nvPr/>
          </p:nvCxnSpPr>
          <p:spPr>
            <a:xfrm>
              <a:off x="5108207" y="2530157"/>
              <a:ext cx="0" cy="2103120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5768290" y="3013467"/>
              <a:ext cx="160774" cy="160774"/>
            </a:xfrm>
            <a:prstGeom prst="rect">
              <a:avLst/>
            </a:prstGeom>
            <a:noFill/>
            <a:ln w="15875">
              <a:solidFill>
                <a:srgbClr val="01DA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32" idx="2"/>
            </p:cNvCxnSpPr>
            <p:nvPr/>
          </p:nvCxnSpPr>
          <p:spPr>
            <a:xfrm>
              <a:off x="5848677" y="3174241"/>
              <a:ext cx="0" cy="2560320"/>
            </a:xfrm>
            <a:prstGeom prst="line">
              <a:avLst/>
            </a:prstGeom>
            <a:ln w="12700">
              <a:solidFill>
                <a:srgbClr val="01DAE5">
                  <a:alpha val="69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 hidden="1"/>
            <p:cNvSpPr/>
            <p:nvPr/>
          </p:nvSpPr>
          <p:spPr>
            <a:xfrm>
              <a:off x="4488070" y="1881678"/>
              <a:ext cx="160774" cy="160774"/>
            </a:xfrm>
            <a:prstGeom prst="rect">
              <a:avLst/>
            </a:prstGeom>
            <a:noFill/>
            <a:ln>
              <a:solidFill>
                <a:srgbClr val="FF9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 hidden="1"/>
            <p:cNvCxnSpPr>
              <a:stCxn id="34" idx="2"/>
            </p:cNvCxnSpPr>
            <p:nvPr/>
          </p:nvCxnSpPr>
          <p:spPr>
            <a:xfrm>
              <a:off x="4568457" y="2042452"/>
              <a:ext cx="0" cy="2148840"/>
            </a:xfrm>
            <a:prstGeom prst="line">
              <a:avLst/>
            </a:prstGeom>
            <a:ln w="12700">
              <a:solidFill>
                <a:srgbClr val="FF9225">
                  <a:alpha val="7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907" y="4526277"/>
              <a:ext cx="868680" cy="891540"/>
            </a:xfrm>
            <a:prstGeom prst="rect">
              <a:avLst/>
            </a:prstGeom>
            <a:ln w="15875">
              <a:solidFill>
                <a:srgbClr val="FF0000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3976" y="5742427"/>
              <a:ext cx="868680" cy="891540"/>
            </a:xfrm>
            <a:prstGeom prst="rect">
              <a:avLst/>
            </a:prstGeom>
            <a:ln w="15875">
              <a:solidFill>
                <a:srgbClr val="01DAE5"/>
              </a:solidFill>
            </a:ln>
          </p:spPr>
        </p:pic>
        <p:pic>
          <p:nvPicPr>
            <p:cNvPr id="17" name="Picture 16" hidden="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321" y="4173127"/>
              <a:ext cx="721673" cy="740664"/>
            </a:xfrm>
            <a:prstGeom prst="rect">
              <a:avLst/>
            </a:prstGeom>
            <a:ln w="12700">
              <a:solidFill>
                <a:srgbClr val="FF9225"/>
              </a:solidFill>
            </a:ln>
          </p:spPr>
        </p:pic>
      </p:grpSp>
      <p:grpSp>
        <p:nvGrpSpPr>
          <p:cNvPr id="43" name="Group 42"/>
          <p:cNvGrpSpPr/>
          <p:nvPr/>
        </p:nvGrpSpPr>
        <p:grpSpPr>
          <a:xfrm>
            <a:off x="8627643" y="1893406"/>
            <a:ext cx="2241687" cy="4740561"/>
            <a:chOff x="8254233" y="1893406"/>
            <a:chExt cx="2241687" cy="4740561"/>
          </a:xfrm>
        </p:grpSpPr>
        <p:sp>
          <p:nvSpPr>
            <p:cNvPr id="37" name="Rectangle 36"/>
            <p:cNvSpPr/>
            <p:nvPr/>
          </p:nvSpPr>
          <p:spPr>
            <a:xfrm>
              <a:off x="9229706" y="2381111"/>
              <a:ext cx="160774" cy="16077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7" idx="2"/>
            </p:cNvCxnSpPr>
            <p:nvPr/>
          </p:nvCxnSpPr>
          <p:spPr>
            <a:xfrm>
              <a:off x="9310093" y="2541885"/>
              <a:ext cx="0" cy="2103120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9980224" y="3025195"/>
              <a:ext cx="160774" cy="160774"/>
            </a:xfrm>
            <a:prstGeom prst="rect">
              <a:avLst/>
            </a:prstGeom>
            <a:noFill/>
            <a:ln w="15875">
              <a:solidFill>
                <a:srgbClr val="01DA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>
              <a:stCxn id="39" idx="2"/>
            </p:cNvCxnSpPr>
            <p:nvPr/>
          </p:nvCxnSpPr>
          <p:spPr>
            <a:xfrm>
              <a:off x="10060611" y="3185969"/>
              <a:ext cx="0" cy="2560320"/>
            </a:xfrm>
            <a:prstGeom prst="line">
              <a:avLst/>
            </a:prstGeom>
            <a:ln w="12700">
              <a:solidFill>
                <a:srgbClr val="01DAE5">
                  <a:alpha val="69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 hidden="1"/>
            <p:cNvSpPr/>
            <p:nvPr/>
          </p:nvSpPr>
          <p:spPr>
            <a:xfrm>
              <a:off x="8689956" y="1893406"/>
              <a:ext cx="160774" cy="160774"/>
            </a:xfrm>
            <a:prstGeom prst="rect">
              <a:avLst/>
            </a:prstGeom>
            <a:noFill/>
            <a:ln>
              <a:solidFill>
                <a:srgbClr val="FF9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 hidden="1"/>
            <p:cNvCxnSpPr>
              <a:stCxn id="41" idx="2"/>
            </p:cNvCxnSpPr>
            <p:nvPr/>
          </p:nvCxnSpPr>
          <p:spPr>
            <a:xfrm>
              <a:off x="8770343" y="2054180"/>
              <a:ext cx="0" cy="2148840"/>
            </a:xfrm>
            <a:prstGeom prst="line">
              <a:avLst/>
            </a:prstGeom>
            <a:ln w="12700">
              <a:solidFill>
                <a:srgbClr val="FF9225">
                  <a:alpha val="7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5471" y="4526277"/>
              <a:ext cx="868680" cy="891540"/>
            </a:xfrm>
            <a:prstGeom prst="rect">
              <a:avLst/>
            </a:prstGeom>
            <a:ln w="15875">
              <a:solidFill>
                <a:srgbClr val="FF0000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7240" y="5742427"/>
              <a:ext cx="868680" cy="891540"/>
            </a:xfrm>
            <a:prstGeom prst="rect">
              <a:avLst/>
            </a:prstGeom>
            <a:ln w="15875">
              <a:solidFill>
                <a:srgbClr val="01DAE5"/>
              </a:solidFill>
            </a:ln>
          </p:spPr>
        </p:pic>
        <p:pic>
          <p:nvPicPr>
            <p:cNvPr id="19" name="Picture 18" hidden="1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233" y="4157548"/>
              <a:ext cx="721673" cy="740664"/>
            </a:xfrm>
            <a:prstGeom prst="rect">
              <a:avLst/>
            </a:prstGeom>
            <a:ln w="12700">
              <a:solidFill>
                <a:srgbClr val="FF9225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18823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19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1991</TotalTime>
  <Words>687</Words>
  <Application>Microsoft Office PowerPoint</Application>
  <PresentationFormat>Widescreen</PresentationFormat>
  <Paragraphs>95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Euclid</vt:lpstr>
      <vt:lpstr>Segoe UI 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103</cp:revision>
  <dcterms:created xsi:type="dcterms:W3CDTF">2016-11-16T03:12:58Z</dcterms:created>
  <dcterms:modified xsi:type="dcterms:W3CDTF">2016-11-25T05:56:23Z</dcterms:modified>
</cp:coreProperties>
</file>